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9"/>
  </p:notesMasterIdLst>
  <p:handoutMasterIdLst>
    <p:handoutMasterId r:id="rId50"/>
  </p:handoutMasterIdLst>
  <p:sldIdLst>
    <p:sldId id="264" r:id="rId2"/>
    <p:sldId id="265"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12" r:id="rId4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5" autoAdjust="0"/>
    <p:restoredTop sz="86303"/>
  </p:normalViewPr>
  <p:slideViewPr>
    <p:cSldViewPr snapToGrid="0" snapToObjects="1">
      <p:cViewPr varScale="1">
        <p:scale>
          <a:sx n="56" d="100"/>
          <a:sy n="56" d="100"/>
        </p:scale>
        <p:origin x="1210"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5/7/2023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a:p>
        </p:txBody>
      </p:sp>
    </p:spTree>
    <p:extLst>
      <p:ext uri="{BB962C8B-B14F-4D97-AF65-F5344CB8AC3E}">
        <p14:creationId xmlns:p14="http://schemas.microsoft.com/office/powerpoint/2010/main" val="142292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 </a:t>
            </a:r>
            <a:br>
              <a:rPr lang="en-US" dirty="0"/>
            </a:br>
            <a:r>
              <a:rPr lang="en-US" dirty="0"/>
              <a:t>Reiterate the learning objectives for the lesson. </a:t>
            </a:r>
            <a:r>
              <a:rPr lang="en-US"/>
              <a:t>Students should use this information to guide their studies and reinforcement of new concepts. </a:t>
            </a:r>
          </a:p>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a:p>
        </p:txBody>
      </p:sp>
    </p:spTree>
    <p:extLst>
      <p:ext uri="{BB962C8B-B14F-4D97-AF65-F5344CB8AC3E}">
        <p14:creationId xmlns:p14="http://schemas.microsoft.com/office/powerpoint/2010/main" val="365423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F6177B33-9C69-4567-89DA-1A8085F29889}"/>
              </a:ext>
            </a:extLst>
          </p:cNvPr>
          <p:cNvPicPr>
            <a:picLocks noChangeAspect="1"/>
          </p:cNvPicPr>
          <p:nvPr userDrawn="1"/>
        </p:nvPicPr>
        <p:blipFill>
          <a:blip r:embed="rId4"/>
          <a:stretch>
            <a:fillRect/>
          </a:stretch>
        </p:blipFill>
        <p:spPr>
          <a:xfrm>
            <a:off x="325054" y="319170"/>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87856" y="2570355"/>
            <a:ext cx="6402684" cy="672105"/>
          </a:xfrm>
        </p:spPr>
        <p:txBody>
          <a:bodyPr/>
          <a:lstStyle/>
          <a:p>
            <a:r>
              <a:rPr lang="en-US" dirty="0"/>
              <a:t>JavaScript for Web Warriors, 7e</a:t>
            </a:r>
            <a:br>
              <a:rPr lang="en-US" dirty="0"/>
            </a:br>
            <a:br>
              <a:rPr lang="en-US" dirty="0"/>
            </a:br>
            <a:r>
              <a:rPr lang="en-US" dirty="0"/>
              <a:t>Chapter 4: Debugging and Error Handling</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(2 of 5)</a:t>
            </a:r>
          </a:p>
        </p:txBody>
      </p:sp>
      <p:pic>
        <p:nvPicPr>
          <p:cNvPr id="7" name="Picture Placeholder 6" descr="A syntax error is displayed in Chrome browser's console for the file j s 0 4 dot j s. The sources tab is displayed in the console and the contents of the j s 0 4 dot j s file is listed. The line containing the syntax error is line number 18. The keyword let is mistyped in this line. In the console window at the bottom, the details of the error are displayed as follows. Uncaught Syntax Error: Unexpected identifier.">
            <a:extLst>
              <a:ext uri="{FF2B5EF4-FFF2-40B4-BE49-F238E27FC236}">
                <a16:creationId xmlns:a16="http://schemas.microsoft.com/office/drawing/2014/main" id="{766E90C5-8F54-244D-9B9B-C09D08B6FBE5}"/>
              </a:ext>
            </a:extLst>
          </p:cNvPr>
          <p:cNvPicPr>
            <a:picLocks noGrp="1" noChangeAspect="1"/>
          </p:cNvPicPr>
          <p:nvPr>
            <p:ph type="pic" sz="quarter" idx="10"/>
          </p:nvPr>
        </p:nvPicPr>
        <p:blipFill>
          <a:blip r:embed="rId2"/>
          <a:stretch>
            <a:fillRect/>
          </a:stretch>
        </p:blipFill>
        <p:spPr>
          <a:xfrm>
            <a:off x="731519" y="1619557"/>
            <a:ext cx="7878053" cy="4572696"/>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8807116" y="4070657"/>
            <a:ext cx="2648262" cy="1808163"/>
          </a:xfrm>
        </p:spPr>
        <p:txBody>
          <a:bodyPr/>
          <a:lstStyle/>
          <a:p>
            <a:r>
              <a:rPr lang="en-US" dirty="0"/>
              <a:t>Figure 4-5 Syntax error in the js04.js file</a:t>
            </a:r>
          </a:p>
        </p:txBody>
      </p:sp>
    </p:spTree>
    <p:extLst>
      <p:ext uri="{BB962C8B-B14F-4D97-AF65-F5344CB8AC3E}">
        <p14:creationId xmlns:p14="http://schemas.microsoft.com/office/powerpoint/2010/main" val="144273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(3 of 5)</a:t>
            </a:r>
          </a:p>
        </p:txBody>
      </p:sp>
      <p:pic>
        <p:nvPicPr>
          <p:cNvPr id="7" name="Picture Placeholder 6" descr="Another syntax error is displayed in Chrome browser's console for the file j s 0 4 dot j s. The sources tab is displayed in the console and the contents of the j s 0 4 dot j s file is listed. The line containing the syntax error is line number 27. The equals operator is missing in the assignment statement in this line. In the console window at the bottom, the details of the error are displayed as follows. Uncaught Syntax Error: Unexpected identifier.">
            <a:extLst>
              <a:ext uri="{FF2B5EF4-FFF2-40B4-BE49-F238E27FC236}">
                <a16:creationId xmlns:a16="http://schemas.microsoft.com/office/drawing/2014/main" id="{842320CA-F15E-654E-B963-0A6FA0C54306}"/>
              </a:ext>
            </a:extLst>
          </p:cNvPr>
          <p:cNvPicPr>
            <a:picLocks noGrp="1" noChangeAspect="1"/>
          </p:cNvPicPr>
          <p:nvPr>
            <p:ph type="pic" sz="quarter" idx="10"/>
          </p:nvPr>
        </p:nvPicPr>
        <p:blipFill>
          <a:blip r:embed="rId2"/>
          <a:stretch>
            <a:fillRect/>
          </a:stretch>
        </p:blipFill>
        <p:spPr>
          <a:xfrm>
            <a:off x="731519" y="1619556"/>
            <a:ext cx="9072421" cy="4259263"/>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9978188" y="4070657"/>
            <a:ext cx="1477189" cy="1808163"/>
          </a:xfrm>
        </p:spPr>
        <p:txBody>
          <a:bodyPr/>
          <a:lstStyle/>
          <a:p>
            <a:r>
              <a:rPr lang="en-US" dirty="0"/>
              <a:t>Figure 4-6 Syntax error declaring a variable</a:t>
            </a:r>
          </a:p>
        </p:txBody>
      </p:sp>
    </p:spTree>
    <p:extLst>
      <p:ext uri="{BB962C8B-B14F-4D97-AF65-F5344CB8AC3E}">
        <p14:creationId xmlns:p14="http://schemas.microsoft.com/office/powerpoint/2010/main" val="2717832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(4 of 5)</a:t>
            </a:r>
          </a:p>
        </p:txBody>
      </p:sp>
      <p:pic>
        <p:nvPicPr>
          <p:cNvPr id="7" name="Picture Placeholder 6" descr="A syntax error is displayed in Chrome browser's console for the file j s 0 4 dot j s. The sources tab is displayed in the console and the contents of the j s 0 4 dot j s file is listed. The line containing the syntax error is line number 28 which makes use of the get Element by Tag Name function. The closing double quotation mark is missing in the argument, field set used in this function. In the console window at the bottom, the details of the error are displayed as follows. Uncaught Syntax Error: Invalid or unexpected token.">
            <a:extLst>
              <a:ext uri="{FF2B5EF4-FFF2-40B4-BE49-F238E27FC236}">
                <a16:creationId xmlns:a16="http://schemas.microsoft.com/office/drawing/2014/main" id="{7DBB3377-7FAB-8A4C-9A78-E634FA394B1E}"/>
              </a:ext>
            </a:extLst>
          </p:cNvPr>
          <p:cNvPicPr>
            <a:picLocks noGrp="1" noChangeAspect="1"/>
          </p:cNvPicPr>
          <p:nvPr>
            <p:ph type="pic" sz="quarter" idx="10"/>
          </p:nvPr>
        </p:nvPicPr>
        <p:blipFill>
          <a:blip r:embed="rId3"/>
          <a:stretch>
            <a:fillRect/>
          </a:stretch>
        </p:blipFill>
        <p:spPr>
          <a:xfrm>
            <a:off x="731519" y="1619556"/>
            <a:ext cx="7900857" cy="4524569"/>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8632376" y="4070657"/>
            <a:ext cx="2823001" cy="1808163"/>
          </a:xfrm>
        </p:spPr>
        <p:txBody>
          <a:bodyPr/>
          <a:lstStyle/>
          <a:p>
            <a:r>
              <a:rPr lang="en-US" dirty="0"/>
              <a:t>Figure 4-7 Syntax error with the </a:t>
            </a:r>
            <a:r>
              <a:rPr lang="en-US" dirty="0" err="1">
                <a:latin typeface="Courier New" panose="02070309020205020404" pitchFamily="49" charset="0"/>
                <a:cs typeface="Courier New" panose="02070309020205020404" pitchFamily="49" charset="0"/>
              </a:rPr>
              <a:t>getElementBy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TagName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47800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(5 of 5)</a:t>
            </a:r>
          </a:p>
        </p:txBody>
      </p:sp>
      <p:pic>
        <p:nvPicPr>
          <p:cNvPr id="7" name="Picture Placeholder 6" descr="A syntax error is displayed in Chrome browser's console for the file j s 0 4 dot j s. The sources tab is displayed in the console and the contents of the j s 0 4 dot j s file is listed. The syntax error is in declaring a function. The line containing the syntax error is line number 70 which contains the first line of the function verify Acres. The opening parenthesis for the function is missing. In the console window at the bottom, the details of the error are displayed as follows. Uncaught Syntax Error: Invalid or unexpected token, left single quote, right parenthesis, right single quote.">
            <a:extLst>
              <a:ext uri="{FF2B5EF4-FFF2-40B4-BE49-F238E27FC236}">
                <a16:creationId xmlns:a16="http://schemas.microsoft.com/office/drawing/2014/main" id="{C1913AEF-7AD2-064D-AAA8-3F689080711C}"/>
              </a:ext>
            </a:extLst>
          </p:cNvPr>
          <p:cNvPicPr>
            <a:picLocks noGrp="1" noChangeAspect="1"/>
          </p:cNvPicPr>
          <p:nvPr>
            <p:ph type="pic" sz="quarter" idx="10"/>
          </p:nvPr>
        </p:nvPicPr>
        <p:blipFill>
          <a:blip r:embed="rId2"/>
          <a:stretch>
            <a:fillRect/>
          </a:stretch>
        </p:blipFill>
        <p:spPr>
          <a:xfrm>
            <a:off x="733118" y="1618488"/>
            <a:ext cx="6745854" cy="4537804"/>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7748336" y="4070657"/>
            <a:ext cx="3707041" cy="1808163"/>
          </a:xfrm>
        </p:spPr>
        <p:txBody>
          <a:bodyPr/>
          <a:lstStyle/>
          <a:p>
            <a:r>
              <a:rPr lang="en-US" dirty="0"/>
              <a:t>Figure 4-8 Syntax error declaring a function</a:t>
            </a:r>
          </a:p>
        </p:txBody>
      </p:sp>
    </p:spTree>
    <p:extLst>
      <p:ext uri="{BB962C8B-B14F-4D97-AF65-F5344CB8AC3E}">
        <p14:creationId xmlns:p14="http://schemas.microsoft.com/office/powerpoint/2010/main" val="422053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7A27-7A3F-3F46-BBA0-202A7E81CF91}"/>
              </a:ext>
            </a:extLst>
          </p:cNvPr>
          <p:cNvSpPr>
            <a:spLocks noGrp="1"/>
          </p:cNvSpPr>
          <p:nvPr>
            <p:ph type="title"/>
          </p:nvPr>
        </p:nvSpPr>
        <p:spPr/>
        <p:txBody>
          <a:bodyPr/>
          <a:lstStyle/>
          <a:p>
            <a:r>
              <a:rPr lang="en-US" dirty="0"/>
              <a:t>Running JavaScript in Strict Mode (1 of 2)</a:t>
            </a:r>
          </a:p>
        </p:txBody>
      </p:sp>
      <p:sp>
        <p:nvSpPr>
          <p:cNvPr id="3" name="Text Placeholder 2">
            <a:extLst>
              <a:ext uri="{FF2B5EF4-FFF2-40B4-BE49-F238E27FC236}">
                <a16:creationId xmlns:a16="http://schemas.microsoft.com/office/drawing/2014/main" id="{CB7F09D0-B9D2-5F45-9164-E27508EBFFD4}"/>
              </a:ext>
            </a:extLst>
          </p:cNvPr>
          <p:cNvSpPr>
            <a:spLocks noGrp="1"/>
          </p:cNvSpPr>
          <p:nvPr>
            <p:ph type="body" sz="quarter" idx="17"/>
          </p:nvPr>
        </p:nvSpPr>
        <p:spPr/>
        <p:txBody>
          <a:bodyPr/>
          <a:lstStyle/>
          <a:p>
            <a:r>
              <a:rPr lang="en-US" dirty="0"/>
              <a:t>JavaScript interpreters are very forgiving of lapses in syntax and structure</a:t>
            </a:r>
          </a:p>
          <a:p>
            <a:r>
              <a:rPr lang="en-US" dirty="0"/>
              <a:t>JavaScript's </a:t>
            </a:r>
            <a:r>
              <a:rPr lang="en-US" b="1" dirty="0">
                <a:solidFill>
                  <a:srgbClr val="004A78"/>
                </a:solidFill>
              </a:rPr>
              <a:t>strict mode </a:t>
            </a:r>
            <a:r>
              <a:rPr lang="en-US" dirty="0"/>
              <a:t>enforces strict adherence to syntax (marks lapses as errors)</a:t>
            </a:r>
          </a:p>
          <a:p>
            <a:r>
              <a:rPr lang="en-US" dirty="0"/>
              <a:t>Run a program in strict mode by adding </a:t>
            </a:r>
            <a:r>
              <a:rPr lang="en-US" dirty="0">
                <a:latin typeface="Courier New" panose="02070309020205020404" pitchFamily="49" charset="0"/>
                <a:cs typeface="Courier New" panose="02070309020205020404" pitchFamily="49" charset="0"/>
              </a:rPr>
              <a:t>"use strict";</a:t>
            </a:r>
            <a:r>
              <a:rPr lang="en-US" dirty="0"/>
              <a:t> to the beginning of the code</a:t>
            </a:r>
          </a:p>
          <a:p>
            <a:r>
              <a:rPr lang="en-US" dirty="0"/>
              <a:t>Common error messages:</a:t>
            </a:r>
          </a:p>
          <a:p>
            <a:pPr lvl="1"/>
            <a:r>
              <a:rPr lang="en-US" dirty="0"/>
              <a:t>Uncaught </a:t>
            </a:r>
            <a:r>
              <a:rPr lang="en-US" dirty="0" err="1"/>
              <a:t>TypeError</a:t>
            </a:r>
            <a:r>
              <a:rPr lang="en-US" dirty="0"/>
              <a:t>: cannot read properly</a:t>
            </a:r>
          </a:p>
          <a:p>
            <a:pPr lvl="1"/>
            <a:r>
              <a:rPr lang="en-US" dirty="0" err="1"/>
              <a:t>TypeError</a:t>
            </a:r>
            <a:r>
              <a:rPr lang="en-US" dirty="0"/>
              <a:t>: 'undefined' is not an object</a:t>
            </a:r>
          </a:p>
          <a:p>
            <a:pPr lvl="1"/>
            <a:r>
              <a:rPr lang="en-US" dirty="0" err="1"/>
              <a:t>TypeError</a:t>
            </a:r>
            <a:r>
              <a:rPr lang="en-US" dirty="0"/>
              <a:t>: null is not an object</a:t>
            </a:r>
          </a:p>
          <a:p>
            <a:pPr lvl="1"/>
            <a:r>
              <a:rPr lang="en-US" dirty="0" err="1"/>
              <a:t>TypeError</a:t>
            </a:r>
            <a:r>
              <a:rPr lang="en-US" dirty="0"/>
              <a:t>: object doesn't support property</a:t>
            </a:r>
          </a:p>
          <a:p>
            <a:pPr lvl="1"/>
            <a:r>
              <a:rPr lang="en-US" dirty="0"/>
              <a:t>Uncaught </a:t>
            </a:r>
            <a:r>
              <a:rPr lang="en-US" dirty="0" err="1"/>
              <a:t>TypeError</a:t>
            </a:r>
            <a:r>
              <a:rPr lang="en-US" dirty="0"/>
              <a:t>: cannot set property</a:t>
            </a:r>
          </a:p>
          <a:p>
            <a:pPr lvl="1"/>
            <a:r>
              <a:rPr lang="en-US" dirty="0" err="1"/>
              <a:t>ReferenceError</a:t>
            </a:r>
            <a:r>
              <a:rPr lang="en-US" dirty="0"/>
              <a:t>: object is not defined</a:t>
            </a:r>
          </a:p>
        </p:txBody>
      </p:sp>
    </p:spTree>
    <p:extLst>
      <p:ext uri="{BB962C8B-B14F-4D97-AF65-F5344CB8AC3E}">
        <p14:creationId xmlns:p14="http://schemas.microsoft.com/office/powerpoint/2010/main" val="332264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D93-79BF-8349-B6AF-71321E4A1420}"/>
              </a:ext>
            </a:extLst>
          </p:cNvPr>
          <p:cNvSpPr>
            <a:spLocks noGrp="1"/>
          </p:cNvSpPr>
          <p:nvPr>
            <p:ph type="title"/>
          </p:nvPr>
        </p:nvSpPr>
        <p:spPr/>
        <p:txBody>
          <a:bodyPr/>
          <a:lstStyle/>
          <a:p>
            <a:r>
              <a:rPr lang="en-US" dirty="0"/>
              <a:t>Running JavaScript in Strict Mode (2 of 2)</a:t>
            </a:r>
          </a:p>
        </p:txBody>
      </p:sp>
      <p:pic>
        <p:nvPicPr>
          <p:cNvPr id="7" name="Picture Placeholder 6" descr="A syntax error is displayed in Chrome browser's console for the file j s 0 4 dot j s under strict mode. The sources tab is displayed in the console and the contents of the j s 0 4 dot j s file is listed. The code file begins with the following statement. Left quotation mark, use strict, right quotation mark, semicolon. This statement places the interpreter in strict mode. Line number 16 displays a syntax error. The acres Complete variable is declared in this line. In the console window at the bottom, the details of the error are displayed as follows. Uncaught Reference Error: acres Complete is not defined. This error is displayed because, all variable must be explicitly declared under strict mode.">
            <a:extLst>
              <a:ext uri="{FF2B5EF4-FFF2-40B4-BE49-F238E27FC236}">
                <a16:creationId xmlns:a16="http://schemas.microsoft.com/office/drawing/2014/main" id="{4A7D798D-9347-5B4C-8C11-E0BA7BB53038}"/>
              </a:ext>
            </a:extLst>
          </p:cNvPr>
          <p:cNvPicPr>
            <a:picLocks noGrp="1" noChangeAspect="1"/>
          </p:cNvPicPr>
          <p:nvPr>
            <p:ph type="pic" sz="quarter" idx="10"/>
          </p:nvPr>
        </p:nvPicPr>
        <p:blipFill>
          <a:blip r:embed="rId2"/>
          <a:stretch>
            <a:fillRect/>
          </a:stretch>
        </p:blipFill>
        <p:spPr>
          <a:xfrm>
            <a:off x="733117" y="1618487"/>
            <a:ext cx="6405619" cy="4540065"/>
          </a:xfrm>
        </p:spPr>
      </p:pic>
      <p:sp>
        <p:nvSpPr>
          <p:cNvPr id="4" name="Text Placeholder 3">
            <a:extLst>
              <a:ext uri="{FF2B5EF4-FFF2-40B4-BE49-F238E27FC236}">
                <a16:creationId xmlns:a16="http://schemas.microsoft.com/office/drawing/2014/main" id="{D5C27491-94A2-A246-A288-5D162309B6A4}"/>
              </a:ext>
            </a:extLst>
          </p:cNvPr>
          <p:cNvSpPr>
            <a:spLocks noGrp="1"/>
          </p:cNvSpPr>
          <p:nvPr>
            <p:ph type="body" sz="quarter" idx="11"/>
          </p:nvPr>
        </p:nvSpPr>
        <p:spPr/>
        <p:txBody>
          <a:bodyPr/>
          <a:lstStyle/>
          <a:p>
            <a:r>
              <a:rPr lang="en-US" dirty="0"/>
              <a:t>Figure 4-9 Syntax error under strict mode</a:t>
            </a:r>
          </a:p>
        </p:txBody>
      </p:sp>
    </p:spTree>
    <p:extLst>
      <p:ext uri="{BB962C8B-B14F-4D97-AF65-F5344CB8AC3E}">
        <p14:creationId xmlns:p14="http://schemas.microsoft.com/office/powerpoint/2010/main" val="96358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B384-AE91-FF40-9717-B21FF33452A2}"/>
              </a:ext>
            </a:extLst>
          </p:cNvPr>
          <p:cNvSpPr>
            <a:spLocks noGrp="1"/>
          </p:cNvSpPr>
          <p:nvPr>
            <p:ph type="title"/>
          </p:nvPr>
        </p:nvSpPr>
        <p:spPr/>
        <p:txBody>
          <a:bodyPr/>
          <a:lstStyle/>
          <a:p>
            <a:r>
              <a:rPr lang="en-US" dirty="0"/>
              <a:t>Tracing Errors to Their Source (1 of 10)</a:t>
            </a:r>
          </a:p>
        </p:txBody>
      </p:sp>
      <p:sp>
        <p:nvSpPr>
          <p:cNvPr id="3" name="Text Placeholder 2">
            <a:extLst>
              <a:ext uri="{FF2B5EF4-FFF2-40B4-BE49-F238E27FC236}">
                <a16:creationId xmlns:a16="http://schemas.microsoft.com/office/drawing/2014/main" id="{51624A51-7406-E946-96DF-9F81EB617E4E}"/>
              </a:ext>
            </a:extLst>
          </p:cNvPr>
          <p:cNvSpPr>
            <a:spLocks noGrp="1"/>
          </p:cNvSpPr>
          <p:nvPr>
            <p:ph type="body" sz="quarter" idx="17"/>
          </p:nvPr>
        </p:nvSpPr>
        <p:spPr/>
        <p:txBody>
          <a:bodyPr/>
          <a:lstStyle/>
          <a:p>
            <a:r>
              <a:rPr lang="en-US" dirty="0"/>
              <a:t>Tracing errors with the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a:t>
            </a:r>
          </a:p>
          <a:p>
            <a:pPr lvl="1"/>
            <a:r>
              <a:rPr lang="en-US" b="1" dirty="0">
                <a:solidFill>
                  <a:srgbClr val="004A78"/>
                </a:solidFill>
              </a:rPr>
              <a:t>Tracing</a:t>
            </a:r>
            <a:r>
              <a:rPr lang="en-US" dirty="0"/>
              <a:t>: the examination of individual statements in an executing program</a:t>
            </a:r>
          </a:p>
          <a:p>
            <a:pPr lvl="1"/>
            <a:r>
              <a:rPr lang="en-US" dirty="0"/>
              <a:t>Displaying alert boxes at different points in a program to show partial results of a function is one method of tracing logic errors</a:t>
            </a:r>
          </a:p>
          <a:p>
            <a:pPr lvl="1"/>
            <a:r>
              <a:rPr lang="en-US" dirty="0"/>
              <a:t>Statements used to trace code should be placed at a different level of indentation to make them easier to find and remove after debugging</a:t>
            </a:r>
          </a:p>
          <a:p>
            <a:pPr lvl="1"/>
            <a:r>
              <a:rPr lang="en-US" dirty="0"/>
              <a:t>Limitations of this method:</a:t>
            </a:r>
          </a:p>
          <a:p>
            <a:pPr lvl="2"/>
            <a:r>
              <a:rPr lang="en-US" dirty="0"/>
              <a:t>Alert boxes interfere with normal operation and must be deleted after debugging</a:t>
            </a:r>
          </a:p>
          <a:p>
            <a:pPr lvl="2"/>
            <a:r>
              <a:rPr lang="en-US" dirty="0"/>
              <a:t>Alert boxes perform poorly in tracing a long sequence of operations</a:t>
            </a:r>
          </a:p>
          <a:p>
            <a:pPr lvl="2"/>
            <a:r>
              <a:rPr lang="en-US" dirty="0"/>
              <a:t>You cannot compare the contents of alert boxes since only one is visible at a time</a:t>
            </a:r>
          </a:p>
        </p:txBody>
      </p:sp>
    </p:spTree>
    <p:extLst>
      <p:ext uri="{BB962C8B-B14F-4D97-AF65-F5344CB8AC3E}">
        <p14:creationId xmlns:p14="http://schemas.microsoft.com/office/powerpoint/2010/main" val="116141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(2 of 10)</a:t>
            </a:r>
          </a:p>
        </p:txBody>
      </p:sp>
      <p:pic>
        <p:nvPicPr>
          <p:cNvPr id="7" name="Picture Placeholder 6" descr="Tuba Farm Equipment's webpage is shown. The page shows a logic error in selecting a tractor model. In this webpage, 5 is entered in the acres input box. Under the crops section, the Wheat checkbox is selected. In the months input box, 8 is entered. Then, in the fuel source section, the checkbox for E 85 is selected. For the above input details, the W 1205 E tractor model is recommended in the side panel. This is a heavy-duty tractor which is more suitable for large farms and is a logical error in the webpage.">
            <a:extLst>
              <a:ext uri="{FF2B5EF4-FFF2-40B4-BE49-F238E27FC236}">
                <a16:creationId xmlns:a16="http://schemas.microsoft.com/office/drawing/2014/main" id="{8297996F-4CFE-A34D-A77D-AC54B9E35A91}"/>
              </a:ext>
            </a:extLst>
          </p:cNvPr>
          <p:cNvPicPr>
            <a:picLocks noGrp="1" noChangeAspect="1"/>
          </p:cNvPicPr>
          <p:nvPr>
            <p:ph type="pic" sz="quarter" idx="10"/>
          </p:nvPr>
        </p:nvPicPr>
        <p:blipFill>
          <a:blip r:embed="rId2"/>
          <a:stretch>
            <a:fillRect/>
          </a:stretch>
        </p:blipFill>
        <p:spPr>
          <a:xfrm>
            <a:off x="731520" y="1619556"/>
            <a:ext cx="8275162" cy="4412275"/>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192126" y="4070657"/>
            <a:ext cx="2263252" cy="1808163"/>
          </a:xfrm>
        </p:spPr>
        <p:txBody>
          <a:bodyPr/>
          <a:lstStyle/>
          <a:p>
            <a:r>
              <a:rPr lang="en-US" dirty="0"/>
              <a:t>Figure 4-11 Logic error in selecting a tractor model</a:t>
            </a:r>
          </a:p>
        </p:txBody>
      </p:sp>
    </p:spTree>
    <p:extLst>
      <p:ext uri="{BB962C8B-B14F-4D97-AF65-F5344CB8AC3E}">
        <p14:creationId xmlns:p14="http://schemas.microsoft.com/office/powerpoint/2010/main" val="258083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(3 of 10)</a:t>
            </a:r>
          </a:p>
        </p:txBody>
      </p:sp>
      <p:pic>
        <p:nvPicPr>
          <p:cNvPr id="7" name="Picture Placeholder 6" descr="A figure listing a code block for the Tuba Farm Equipment's webpage. A logic error in this webpage is traced with alert boxes. Program code. In the code, the words in the variable names are merged, and the code contains the following keywords: function, if, else. Line 1: Forward slash, asterisk, generate tractor recommendation based on user selections, asterisk, forward slash. Line 2: function, create, Recommendation, left parenthesis, right parenthesis, left brace. Line 3, indented once: if, left parenthesis, acres Box, dot, value, greater than or equals, 5000, right parenthesis, left brace, forward slash, forward slash, 5000 acres or less, no crop test needed. Line 4: window, dot, alert, left parenthesis, left double quotation mark, first if block for, character space, right double quotation mark, plus, acres Box, dot, value, plus, left double quotation mark, character space, acres, right double quotation mark, right parenthesis, semicolon. Line 5, indented twice: if, left parenthesis, months Box, dot, value, less than or equals, 10, right parenthesis, left brace, forward slash, forward slash, 10, plus, months of farming per year. Line 6, indented 3 times: message Head Element, dot, inner H T M L, equals, left double quotation mark, E 3250, right double quotation mark, semicolon. Line 7, indented 3 times: message Element, dot, inner H T M L, equals, E 3250 D e s c, semicolon. Line 8, indented twice: Right brace, else, left brace, forward slash, forward slash, 9 or fewer months per year. Line 9, indented 3 times: message Head Element, dot, inner H T M L, equals, left double quotation mark, E 2600, right double quotation mark, semicolon. Line 10, indented 3 times: message Element, dot, inner H T M L, equals, E 2600 D e s c, semicolon. Line 11, indented twice: Right brace. Line 12, indented once: Right brace, else, left brace, forward slash, forward slash, more than 500 acres. Line 13: window, dot, alert, left parenthesis, left double quotation mark, Else block for, character space, right double quotation mark, plus, acres Box, dot, value, plus, left double quotation mark, character space, acres, right double quotation mark, right parenthesis, semicolon. Line 14, indented twice: if, left parenthesis, months Box, dot, value, less than or equals, 9, right parenthesis, left brace, forward slash, forward slash, 9 or fewer months per year, comma, no crop test needed. Line 15, indented 3 times: message Head Element, dot, inner H T M L, equals, left double quotation mark, W 1205, right double quotation mark, semicolon. In line 3 of the above code, the value in the variable, acres Box, dot, value must be greater than or equal to 500. In line 4, an alert box is displayed when the if command block is selected. In line 13, an alert box is displayed when the else command block is selected.">
            <a:extLst>
              <a:ext uri="{FF2B5EF4-FFF2-40B4-BE49-F238E27FC236}">
                <a16:creationId xmlns:a16="http://schemas.microsoft.com/office/drawing/2014/main" id="{84C078F3-D55D-CB43-8D6B-DFC7F6EC62E9}"/>
              </a:ext>
            </a:extLst>
          </p:cNvPr>
          <p:cNvPicPr>
            <a:picLocks noGrp="1" noChangeAspect="1"/>
          </p:cNvPicPr>
          <p:nvPr>
            <p:ph type="pic" sz="quarter" idx="10"/>
          </p:nvPr>
        </p:nvPicPr>
        <p:blipFill>
          <a:blip r:embed="rId2"/>
          <a:stretch>
            <a:fillRect/>
          </a:stretch>
        </p:blipFill>
        <p:spPr>
          <a:xfrm>
            <a:off x="731520" y="1619557"/>
            <a:ext cx="8814730" cy="4588738"/>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689432" y="4070657"/>
            <a:ext cx="1765946" cy="1808163"/>
          </a:xfrm>
        </p:spPr>
        <p:txBody>
          <a:bodyPr/>
          <a:lstStyle/>
          <a:p>
            <a:r>
              <a:rPr lang="en-US" dirty="0"/>
              <a:t>Figure 4-12 Tracing a logic error with alert boxes</a:t>
            </a:r>
          </a:p>
        </p:txBody>
      </p:sp>
    </p:spTree>
    <p:extLst>
      <p:ext uri="{BB962C8B-B14F-4D97-AF65-F5344CB8AC3E}">
        <p14:creationId xmlns:p14="http://schemas.microsoft.com/office/powerpoint/2010/main" val="142886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(4 of 10)</a:t>
            </a:r>
          </a:p>
        </p:txBody>
      </p:sp>
      <p:pic>
        <p:nvPicPr>
          <p:cNvPr id="7" name="Picture Placeholder 6" descr="The webpage of Tuba Farm Equipment shows the tractor model for a small farm. After modifying the JavaScript field, the webpage is tested. When 5 is entered in the acres cultivated input field, the E 3250 tractor model is recommended in the left panel. This is a tractor model that is suited to small farms or big yards.">
            <a:extLst>
              <a:ext uri="{FF2B5EF4-FFF2-40B4-BE49-F238E27FC236}">
                <a16:creationId xmlns:a16="http://schemas.microsoft.com/office/drawing/2014/main" id="{93E4FCA8-2211-5B43-821C-5097140D880A}"/>
              </a:ext>
            </a:extLst>
          </p:cNvPr>
          <p:cNvPicPr>
            <a:picLocks noGrp="1" noChangeAspect="1"/>
          </p:cNvPicPr>
          <p:nvPr>
            <p:ph type="pic" sz="quarter" idx="10"/>
          </p:nvPr>
        </p:nvPicPr>
        <p:blipFill>
          <a:blip r:embed="rId2"/>
          <a:stretch>
            <a:fillRect/>
          </a:stretch>
        </p:blipFill>
        <p:spPr>
          <a:xfrm>
            <a:off x="731519" y="1619556"/>
            <a:ext cx="8960665" cy="3866843"/>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865894" y="4070657"/>
            <a:ext cx="1589483" cy="1808163"/>
          </a:xfrm>
        </p:spPr>
        <p:txBody>
          <a:bodyPr/>
          <a:lstStyle/>
          <a:p>
            <a:r>
              <a:rPr lang="en-US" dirty="0"/>
              <a:t>Figure 4-13 Selecting a tractor model for a small farm</a:t>
            </a:r>
          </a:p>
        </p:txBody>
      </p:sp>
    </p:spTree>
    <p:extLst>
      <p:ext uri="{BB962C8B-B14F-4D97-AF65-F5344CB8AC3E}">
        <p14:creationId xmlns:p14="http://schemas.microsoft.com/office/powerpoint/2010/main" val="3068126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Understand four different types of errors that programmers must deal with.</a:t>
            </a:r>
          </a:p>
          <a:p>
            <a:pPr>
              <a:spcAft>
                <a:spcPts val="1200"/>
              </a:spcAft>
            </a:pPr>
            <a:r>
              <a:rPr lang="en-US" dirty="0"/>
              <a:t>Use the debugger console to locate errors in a program.</a:t>
            </a:r>
          </a:p>
          <a:p>
            <a:pPr>
              <a:spcAft>
                <a:spcPts val="1200"/>
              </a:spcAft>
            </a:pPr>
            <a:r>
              <a:rPr lang="en-US" dirty="0"/>
              <a:t>Use JavaScript in strict mode.</a:t>
            </a:r>
          </a:p>
          <a:p>
            <a:pPr>
              <a:spcAft>
                <a:spcPts val="1200"/>
              </a:spcAft>
            </a:pPr>
            <a:r>
              <a:rPr lang="en-US" dirty="0"/>
              <a:t>Trace an error to its source.</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6869-E38F-D24A-BF62-84284087886A}"/>
              </a:ext>
            </a:extLst>
          </p:cNvPr>
          <p:cNvSpPr>
            <a:spLocks noGrp="1"/>
          </p:cNvSpPr>
          <p:nvPr>
            <p:ph type="title"/>
          </p:nvPr>
        </p:nvSpPr>
        <p:spPr/>
        <p:txBody>
          <a:bodyPr/>
          <a:lstStyle/>
          <a:p>
            <a:r>
              <a:rPr lang="en-US" dirty="0"/>
              <a:t>Tracing Errors to Their Source (5 of 10)</a:t>
            </a:r>
          </a:p>
        </p:txBody>
      </p:sp>
      <p:sp>
        <p:nvSpPr>
          <p:cNvPr id="3" name="Text Placeholder 2">
            <a:extLst>
              <a:ext uri="{FF2B5EF4-FFF2-40B4-BE49-F238E27FC236}">
                <a16:creationId xmlns:a16="http://schemas.microsoft.com/office/drawing/2014/main" id="{3593D7E9-8BB9-324F-9C3A-AB14331AB6BA}"/>
              </a:ext>
            </a:extLst>
          </p:cNvPr>
          <p:cNvSpPr>
            <a:spLocks noGrp="1"/>
          </p:cNvSpPr>
          <p:nvPr>
            <p:ph type="body" sz="quarter" idx="17"/>
          </p:nvPr>
        </p:nvSpPr>
        <p:spPr/>
        <p:txBody>
          <a:bodyPr/>
          <a:lstStyle/>
          <a:p>
            <a:r>
              <a:rPr lang="en-US" dirty="0"/>
              <a:t>Tracing errors with the console log</a:t>
            </a:r>
          </a:p>
          <a:p>
            <a:pPr lvl="1"/>
            <a:r>
              <a:rPr lang="en-US" b="1" dirty="0">
                <a:solidFill>
                  <a:srgbClr val="004A78"/>
                </a:solidFill>
              </a:rPr>
              <a:t>Logging</a:t>
            </a:r>
            <a:r>
              <a:rPr lang="en-US" dirty="0"/>
              <a:t> (writing) the changing values used in a program in the console log as the program runs is a second tracing strategy</a:t>
            </a:r>
          </a:p>
          <a:p>
            <a:pPr lvl="1"/>
            <a:r>
              <a:rPr lang="en-US" dirty="0"/>
              <a:t>Method, where </a:t>
            </a:r>
            <a:r>
              <a:rPr lang="en-US" i="1" dirty="0">
                <a:latin typeface="Courier New" panose="02070309020205020404" pitchFamily="49" charset="0"/>
                <a:cs typeface="Courier New" panose="02070309020205020404" pitchFamily="49" charset="0"/>
              </a:rPr>
              <a:t>text</a:t>
            </a:r>
            <a:r>
              <a:rPr lang="en-US" dirty="0"/>
              <a:t> is a string that will be written to the console: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p>
            <a:pPr lvl="1"/>
            <a:r>
              <a:rPr lang="en-US" dirty="0"/>
              <a:t>Advantages over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a:t>
            </a:r>
          </a:p>
          <a:p>
            <a:pPr lvl="2"/>
            <a:r>
              <a:rPr lang="en-US" dirty="0"/>
              <a:t>Does not impede program operation (though it might slow it in some cases)</a:t>
            </a:r>
          </a:p>
          <a:p>
            <a:pPr lvl="2"/>
            <a:r>
              <a:rPr lang="en-US" dirty="0"/>
              <a:t>Progression of values is retained in the log for easy viewing/comparison</a:t>
            </a:r>
          </a:p>
          <a:p>
            <a:pPr lvl="2"/>
            <a:r>
              <a:rPr lang="en-US" dirty="0"/>
              <a:t>Console links to the location of each </a:t>
            </a:r>
            <a:r>
              <a:rPr lang="en-US" dirty="0" err="1">
                <a:latin typeface="Courier New" panose="02070309020205020404" pitchFamily="49" charset="0"/>
                <a:cs typeface="Courier New" panose="02070309020205020404" pitchFamily="49" charset="0"/>
              </a:rPr>
              <a:t>console.log</a:t>
            </a:r>
            <a:r>
              <a:rPr lang="en-US" dirty="0"/>
              <a:t> method</a:t>
            </a:r>
          </a:p>
          <a:p>
            <a:pPr lvl="1"/>
            <a:r>
              <a:rPr lang="en-US" dirty="0"/>
              <a:t>Sometimes used in a </a:t>
            </a:r>
            <a:r>
              <a:rPr lang="en-US" b="1" dirty="0">
                <a:solidFill>
                  <a:srgbClr val="004A78"/>
                </a:solidFill>
              </a:rPr>
              <a:t>driver program</a:t>
            </a:r>
            <a:r>
              <a:rPr lang="en-US" dirty="0"/>
              <a:t>, a simplified, temporary program used to for testing functions and other code in isolation</a:t>
            </a:r>
          </a:p>
        </p:txBody>
      </p:sp>
    </p:spTree>
    <p:extLst>
      <p:ext uri="{BB962C8B-B14F-4D97-AF65-F5344CB8AC3E}">
        <p14:creationId xmlns:p14="http://schemas.microsoft.com/office/powerpoint/2010/main" val="2247730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FD08-0825-4943-8BBF-2836F3516C55}"/>
              </a:ext>
            </a:extLst>
          </p:cNvPr>
          <p:cNvSpPr>
            <a:spLocks noGrp="1"/>
          </p:cNvSpPr>
          <p:nvPr>
            <p:ph type="title"/>
          </p:nvPr>
        </p:nvSpPr>
        <p:spPr/>
        <p:txBody>
          <a:bodyPr/>
          <a:lstStyle/>
          <a:p>
            <a:r>
              <a:rPr lang="en-US" dirty="0"/>
              <a:t>Tracing Errors to Their Source (6 of 10)</a:t>
            </a:r>
          </a:p>
        </p:txBody>
      </p:sp>
      <p:pic>
        <p:nvPicPr>
          <p:cNvPr id="7" name="Picture Placeholder 6" descr="Chrome browser's console is displayed. The image shows how to use the console log to trace program values. The sources tab lists code for the Tuba Farm Equipment webpage. In line 17, 25, and 29 of the code, the console dot log method is used write expressions to the console log. In the bottom of the screen, the console window, displays the contents of the console log. The contents indicate that the local error occurs when adjusting for Social Security and Medicare withholdings. Links to each location of a console dot log method are listed in the window.">
            <a:extLst>
              <a:ext uri="{FF2B5EF4-FFF2-40B4-BE49-F238E27FC236}">
                <a16:creationId xmlns:a16="http://schemas.microsoft.com/office/drawing/2014/main" id="{0787B603-4A7F-C740-8D2E-A6FFFA6706D8}"/>
              </a:ext>
            </a:extLst>
          </p:cNvPr>
          <p:cNvPicPr>
            <a:picLocks noGrp="1" noChangeAspect="1"/>
          </p:cNvPicPr>
          <p:nvPr>
            <p:ph type="pic" sz="quarter" idx="10"/>
          </p:nvPr>
        </p:nvPicPr>
        <p:blipFill>
          <a:blip r:embed="rId2"/>
          <a:stretch>
            <a:fillRect/>
          </a:stretch>
        </p:blipFill>
        <p:spPr>
          <a:xfrm>
            <a:off x="733118" y="1618488"/>
            <a:ext cx="6070600" cy="4546600"/>
          </a:xfrm>
        </p:spPr>
      </p:pic>
      <p:sp>
        <p:nvSpPr>
          <p:cNvPr id="4" name="Text Placeholder 3">
            <a:extLst>
              <a:ext uri="{FF2B5EF4-FFF2-40B4-BE49-F238E27FC236}">
                <a16:creationId xmlns:a16="http://schemas.microsoft.com/office/drawing/2014/main" id="{185C71E5-F3F4-2A40-97D8-EA5125D1F3BF}"/>
              </a:ext>
            </a:extLst>
          </p:cNvPr>
          <p:cNvSpPr>
            <a:spLocks noGrp="1"/>
          </p:cNvSpPr>
          <p:nvPr>
            <p:ph type="body" sz="quarter" idx="11"/>
          </p:nvPr>
        </p:nvSpPr>
        <p:spPr/>
        <p:txBody>
          <a:bodyPr/>
          <a:lstStyle/>
          <a:p>
            <a:r>
              <a:rPr lang="en-US" dirty="0"/>
              <a:t>Figure 4-14 Using the console log to trace program values</a:t>
            </a:r>
          </a:p>
        </p:txBody>
      </p:sp>
    </p:spTree>
    <p:extLst>
      <p:ext uri="{BB962C8B-B14F-4D97-AF65-F5344CB8AC3E}">
        <p14:creationId xmlns:p14="http://schemas.microsoft.com/office/powerpoint/2010/main" val="2489180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(7 of 10)</a:t>
            </a:r>
          </a:p>
        </p:txBody>
      </p:sp>
      <p:pic>
        <p:nvPicPr>
          <p:cNvPr id="7" name="Picture Placeholder 6" descr="Tuba Farm Equipment's webpage is shown. The page shows a logic error in selecting a tractor model for the number of months. In this webpage, 5 is entered in the acres input box. Under the crops section, the Wheat checkbox is selected. In the months input box, 8 is entered since the tractor will be used for 8 months. For the above input details, the E 3205 E tractor model is recommended in the side panel. This is a heavy-duty tractor which is more suited for year-round work which is a logical error.">
            <a:extLst>
              <a:ext uri="{FF2B5EF4-FFF2-40B4-BE49-F238E27FC236}">
                <a16:creationId xmlns:a16="http://schemas.microsoft.com/office/drawing/2014/main" id="{B989C6D6-C411-E147-9B49-D2E56A3C9449}"/>
              </a:ext>
            </a:extLst>
          </p:cNvPr>
          <p:cNvPicPr>
            <a:picLocks noGrp="1" noChangeAspect="1"/>
          </p:cNvPicPr>
          <p:nvPr>
            <p:ph type="pic" sz="quarter" idx="10"/>
          </p:nvPr>
        </p:nvPicPr>
        <p:blipFill>
          <a:blip r:embed="rId2"/>
          <a:stretch>
            <a:fillRect/>
          </a:stretch>
        </p:blipFill>
        <p:spPr>
          <a:xfrm>
            <a:off x="731520" y="1619556"/>
            <a:ext cx="8379448" cy="4259263"/>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272336" y="4070657"/>
            <a:ext cx="2183041" cy="1808163"/>
          </a:xfrm>
        </p:spPr>
        <p:txBody>
          <a:bodyPr/>
          <a:lstStyle/>
          <a:p>
            <a:r>
              <a:rPr lang="en-US" dirty="0"/>
              <a:t>Figure 4-15 Logic error in selecting a tractor model for the number of months</a:t>
            </a:r>
          </a:p>
        </p:txBody>
      </p:sp>
    </p:spTree>
    <p:extLst>
      <p:ext uri="{BB962C8B-B14F-4D97-AF65-F5344CB8AC3E}">
        <p14:creationId xmlns:p14="http://schemas.microsoft.com/office/powerpoint/2010/main" val="179046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(8 of 10)</a:t>
            </a:r>
          </a:p>
        </p:txBody>
      </p:sp>
      <p:pic>
        <p:nvPicPr>
          <p:cNvPr id="7" name="Picture Placeholder 6" descr="A figure listing a code block for the Tuba Farm Equipment's webpage. The logic error in this webpage is traced with the console log. Program code. In the code, the words in the variable names are merged, and the code contains the following keywords: function, if, else. Line 1: Forward slash, asterisk, generate tractor recommendation based on user selections, asterisk, forward slash. Line 2: function, create, Recommendation, left parenthesis, right parenthesis, left brace. Line 3, indented once: if, left parenthesis, acres Box, dot, value, greater than or equals, 5000, right parenthesis, left brace, forward slash, forward slash, 5000 acres or less, no crop test needed. Line 4, indented twice: if, left parenthesis, months Bx, dot, value, less than or equals, 10, right parenthesis, left brace, forward slash, forward slash, 10, plus, months of farming per year. Line 5, indented 3 times: message Head Element, dot, inner H T M L, equals, left double quotation mark, E 3250, right double quotation mark, semicolon. Line 6, indented 3 times: message Element, dot, inner H T M L, equals, E 3250 D e s c, semicolon. Line 7: console, dot, log, left parenthesis, left double quotation mark, Nested if, colon, character box, right double quotation mark, plus, months Box, dot, value, plus, left double quotation mark, character box, months, right double quotation mark, right parenthesis, semicolon. Line 8, indented twice: Right brace, else, left brace, forward slash, forward slash, 9 or fewer months per year. Line 9, indented 3 times: message Head Element, dot, inner H T M L, equals, left double quotation mark, E 2600, right double quotation mark, semicolon. Line 10, indented 3 times: message Element, dot, inner H T M L, equals, E 2600 D e s c, semicolon. Line 11: console, dot, log, left parenthesis, left double quotation mark, Nested else, colon, character space, right double quotation mark, plus, months Box, dot, value, plus, left double quotation mark, character space, months, right double quotation mark, right parenthesis, semicolon. Line 12, indented twice: Right brace. Line 13, indented once: Right brace, else, left brace, forward slash, forward slash, more than 500 acres. In line 4 of the above code, the months Box, dot, value must be less than or equal to 10. In line 7, the code writes to the console when the if command block is selected. In line 11, the code writes to the console when the else command block is selected.">
            <a:extLst>
              <a:ext uri="{FF2B5EF4-FFF2-40B4-BE49-F238E27FC236}">
                <a16:creationId xmlns:a16="http://schemas.microsoft.com/office/drawing/2014/main" id="{69330A8E-07A8-6947-8824-99B3BBEE4022}"/>
              </a:ext>
            </a:extLst>
          </p:cNvPr>
          <p:cNvPicPr>
            <a:picLocks noGrp="1" noChangeAspect="1"/>
          </p:cNvPicPr>
          <p:nvPr>
            <p:ph type="pic" sz="quarter" idx="10"/>
          </p:nvPr>
        </p:nvPicPr>
        <p:blipFill>
          <a:blip r:embed="rId2"/>
          <a:stretch>
            <a:fillRect/>
          </a:stretch>
        </p:blipFill>
        <p:spPr>
          <a:xfrm>
            <a:off x="731520" y="1619557"/>
            <a:ext cx="9118334" cy="3538996"/>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2162908" y="5206715"/>
            <a:ext cx="6251330" cy="672105"/>
          </a:xfrm>
        </p:spPr>
        <p:txBody>
          <a:bodyPr/>
          <a:lstStyle/>
          <a:p>
            <a:r>
              <a:rPr lang="en-US" dirty="0"/>
              <a:t>Figure 4-16 Tracing a logic error with the console log</a:t>
            </a:r>
          </a:p>
        </p:txBody>
      </p:sp>
    </p:spTree>
    <p:extLst>
      <p:ext uri="{BB962C8B-B14F-4D97-AF65-F5344CB8AC3E}">
        <p14:creationId xmlns:p14="http://schemas.microsoft.com/office/powerpoint/2010/main" val="222778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47F0-4768-1F4D-B96E-87D1A545AF11}"/>
              </a:ext>
            </a:extLst>
          </p:cNvPr>
          <p:cNvSpPr>
            <a:spLocks noGrp="1"/>
          </p:cNvSpPr>
          <p:nvPr>
            <p:ph type="title"/>
          </p:nvPr>
        </p:nvSpPr>
        <p:spPr/>
        <p:txBody>
          <a:bodyPr/>
          <a:lstStyle/>
          <a:p>
            <a:r>
              <a:rPr lang="en-US" dirty="0"/>
              <a:t>Tracing Errors to Their Source (9 of 10)</a:t>
            </a:r>
          </a:p>
        </p:txBody>
      </p:sp>
      <p:pic>
        <p:nvPicPr>
          <p:cNvPr id="7" name="Picture Placeholder 6" descr="Chrome browser's console is displayed. The console log entries are viewed in the console window for the Tuba Farm Equipment's webpage. The sources tab is selected and the code for the webpage is displayed. Lines 103 and 107 contain the console dot log methods. In the bottom of the screen, the contents of the logs are displayed. When the months value is 1, the program runs the if condition. When the months value is 12, the program runs the else condition.">
            <a:extLst>
              <a:ext uri="{FF2B5EF4-FFF2-40B4-BE49-F238E27FC236}">
                <a16:creationId xmlns:a16="http://schemas.microsoft.com/office/drawing/2014/main" id="{AACCBBC1-026D-BA40-9A25-9683D32064B3}"/>
              </a:ext>
            </a:extLst>
          </p:cNvPr>
          <p:cNvPicPr>
            <a:picLocks noGrp="1" noChangeAspect="1"/>
          </p:cNvPicPr>
          <p:nvPr>
            <p:ph type="pic" sz="quarter" idx="10"/>
          </p:nvPr>
        </p:nvPicPr>
        <p:blipFill>
          <a:blip r:embed="rId2"/>
          <a:stretch>
            <a:fillRect/>
          </a:stretch>
        </p:blipFill>
        <p:spPr>
          <a:xfrm>
            <a:off x="731519" y="1619556"/>
            <a:ext cx="6870043" cy="4460401"/>
          </a:xfrm>
        </p:spPr>
      </p:pic>
      <p:sp>
        <p:nvSpPr>
          <p:cNvPr id="4" name="Text Placeholder 3">
            <a:extLst>
              <a:ext uri="{FF2B5EF4-FFF2-40B4-BE49-F238E27FC236}">
                <a16:creationId xmlns:a16="http://schemas.microsoft.com/office/drawing/2014/main" id="{147C2CF1-F842-2D4F-96F2-7A0123F24DB1}"/>
              </a:ext>
            </a:extLst>
          </p:cNvPr>
          <p:cNvSpPr>
            <a:spLocks noGrp="1"/>
          </p:cNvSpPr>
          <p:nvPr>
            <p:ph type="body" sz="quarter" idx="11"/>
          </p:nvPr>
        </p:nvSpPr>
        <p:spPr>
          <a:xfrm>
            <a:off x="8037094" y="4070657"/>
            <a:ext cx="3418283" cy="1808163"/>
          </a:xfrm>
        </p:spPr>
        <p:txBody>
          <a:bodyPr/>
          <a:lstStyle/>
          <a:p>
            <a:r>
              <a:rPr lang="en-US" dirty="0"/>
              <a:t>Figure 4-17 Console log entries</a:t>
            </a:r>
          </a:p>
        </p:txBody>
      </p:sp>
    </p:spTree>
    <p:extLst>
      <p:ext uri="{BB962C8B-B14F-4D97-AF65-F5344CB8AC3E}">
        <p14:creationId xmlns:p14="http://schemas.microsoft.com/office/powerpoint/2010/main" val="3755567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E758-D638-424D-A313-01A862F8FABB}"/>
              </a:ext>
            </a:extLst>
          </p:cNvPr>
          <p:cNvSpPr>
            <a:spLocks noGrp="1"/>
          </p:cNvSpPr>
          <p:nvPr>
            <p:ph type="title"/>
          </p:nvPr>
        </p:nvSpPr>
        <p:spPr/>
        <p:txBody>
          <a:bodyPr/>
          <a:lstStyle/>
          <a:p>
            <a:r>
              <a:rPr lang="en-US" dirty="0"/>
              <a:t>Tracing Errors to Their Source (10 </a:t>
            </a:r>
            <a:r>
              <a:rPr lang="en-US"/>
              <a:t>of 10)</a:t>
            </a:r>
            <a:endParaRPr lang="en-US" dirty="0"/>
          </a:p>
        </p:txBody>
      </p:sp>
      <p:sp>
        <p:nvSpPr>
          <p:cNvPr id="3" name="Text Placeholder 2">
            <a:extLst>
              <a:ext uri="{FF2B5EF4-FFF2-40B4-BE49-F238E27FC236}">
                <a16:creationId xmlns:a16="http://schemas.microsoft.com/office/drawing/2014/main" id="{8057D6D3-2A7A-8745-8C0A-9E2013741794}"/>
              </a:ext>
            </a:extLst>
          </p:cNvPr>
          <p:cNvSpPr>
            <a:spLocks noGrp="1"/>
          </p:cNvSpPr>
          <p:nvPr>
            <p:ph type="body" sz="quarter" idx="17"/>
          </p:nvPr>
        </p:nvSpPr>
        <p:spPr/>
        <p:txBody>
          <a:bodyPr/>
          <a:lstStyle/>
          <a:p>
            <a:r>
              <a:rPr lang="en-US" dirty="0"/>
              <a:t>Using comments to locate bugs</a:t>
            </a:r>
          </a:p>
          <a:p>
            <a:pPr lvl="1"/>
            <a:r>
              <a:rPr lang="en-US" b="1" dirty="0">
                <a:solidFill>
                  <a:srgbClr val="004A78"/>
                </a:solidFill>
              </a:rPr>
              <a:t>Commenting out </a:t>
            </a:r>
            <a:r>
              <a:rPr lang="en-US" dirty="0"/>
              <a:t>code: identifying lines that may be causing problems and transforming them into comments by adding </a:t>
            </a:r>
            <a:r>
              <a:rPr lang="en-US" dirty="0">
                <a:latin typeface="Courier New" panose="02070309020205020404" pitchFamily="49" charset="0"/>
                <a:cs typeface="Courier New" panose="02070309020205020404" pitchFamily="49" charset="0"/>
              </a:rPr>
              <a:t>//</a:t>
            </a:r>
            <a:r>
              <a:rPr lang="en-US" dirty="0"/>
              <a:t> to the start of each line or enclosing a block of statements within the </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a:t>
            </a:r>
            <a:r>
              <a:rPr lang="en-US" dirty="0"/>
              <a:t> characters</a:t>
            </a:r>
          </a:p>
          <a:p>
            <a:pPr lvl="1"/>
            <a:r>
              <a:rPr lang="en-US" dirty="0"/>
              <a:t>If the code runs successfully after the lines are commented out, this indicates the problem lies within that section</a:t>
            </a:r>
          </a:p>
          <a:p>
            <a:r>
              <a:rPr lang="en-US" dirty="0"/>
              <a:t>Dependencies add an extra layer of complexity to debugging</a:t>
            </a:r>
          </a:p>
          <a:p>
            <a:pPr lvl="1"/>
            <a:r>
              <a:rPr lang="en-US" b="1" dirty="0">
                <a:solidFill>
                  <a:srgbClr val="004A78"/>
                </a:solidFill>
              </a:rPr>
              <a:t>Dependencies</a:t>
            </a:r>
            <a:r>
              <a:rPr lang="en-US" dirty="0"/>
              <a:t>: relationships among statements and the other statements or functions whose successful execution they depend upon</a:t>
            </a:r>
          </a:p>
          <a:p>
            <a:pPr lvl="1"/>
            <a:r>
              <a:rPr lang="en-US" dirty="0"/>
              <a:t>Errors may propagate</a:t>
            </a:r>
          </a:p>
          <a:p>
            <a:pPr lvl="1"/>
            <a:r>
              <a:rPr lang="en-US" dirty="0"/>
              <a:t>Fixing one error may expose or create others, so related functionality must be retested after debugging</a:t>
            </a:r>
          </a:p>
        </p:txBody>
      </p:sp>
    </p:spTree>
    <p:extLst>
      <p:ext uri="{BB962C8B-B14F-4D97-AF65-F5344CB8AC3E}">
        <p14:creationId xmlns:p14="http://schemas.microsoft.com/office/powerpoint/2010/main" val="2325803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D2B7-3834-BE4E-9C59-D5FB32C5818C}"/>
              </a:ext>
            </a:extLst>
          </p:cNvPr>
          <p:cNvSpPr>
            <a:spLocks noGrp="1"/>
          </p:cNvSpPr>
          <p:nvPr>
            <p:ph type="title"/>
          </p:nvPr>
        </p:nvSpPr>
        <p:spPr/>
        <p:txBody>
          <a:bodyPr/>
          <a:lstStyle/>
          <a:p>
            <a:r>
              <a:rPr lang="en-US" dirty="0"/>
              <a:t>Tracking Program Flow with Debugging Tools</a:t>
            </a:r>
            <a:br>
              <a:rPr lang="en-US" dirty="0"/>
            </a:br>
            <a:r>
              <a:rPr lang="en-US" dirty="0"/>
              <a:t>(1 of 11)</a:t>
            </a:r>
          </a:p>
        </p:txBody>
      </p:sp>
      <p:pic>
        <p:nvPicPr>
          <p:cNvPr id="7" name="Picture Placeholder 6" descr="The Developer pane in Google Chrome browser. The pane has a navigator section to select files. A control is present on the top right of the navigator section that can be clicked to close the navigator section. A gear icon is present on the top right of the window which can be clicked to view setup options. Next it is a set of three dots which can be clicked to view additional menus. The contents of the j s 0 4 dot j s file is displayed in the pane next to the navigator section. Below the navigator section is the debugger section and to its right is the scope and Watch windows. Below the debugger and the scope and watch windows is the console drawer.">
            <a:extLst>
              <a:ext uri="{FF2B5EF4-FFF2-40B4-BE49-F238E27FC236}">
                <a16:creationId xmlns:a16="http://schemas.microsoft.com/office/drawing/2014/main" id="{13C41056-1A8F-C44A-A5BB-9013E7D959DF}"/>
              </a:ext>
            </a:extLst>
          </p:cNvPr>
          <p:cNvPicPr>
            <a:picLocks noGrp="1" noChangeAspect="1"/>
          </p:cNvPicPr>
          <p:nvPr>
            <p:ph type="pic" sz="quarter" idx="10"/>
          </p:nvPr>
        </p:nvPicPr>
        <p:blipFill>
          <a:blip r:embed="rId2"/>
          <a:stretch>
            <a:fillRect/>
          </a:stretch>
        </p:blipFill>
        <p:spPr>
          <a:xfrm>
            <a:off x="733118" y="1618488"/>
            <a:ext cx="6745854" cy="4448256"/>
          </a:xfrm>
        </p:spPr>
      </p:pic>
      <p:sp>
        <p:nvSpPr>
          <p:cNvPr id="5" name="Text Placeholder 4">
            <a:extLst>
              <a:ext uri="{FF2B5EF4-FFF2-40B4-BE49-F238E27FC236}">
                <a16:creationId xmlns:a16="http://schemas.microsoft.com/office/drawing/2014/main" id="{97F5B980-A6E1-3249-8862-9652EC57295C}"/>
              </a:ext>
            </a:extLst>
          </p:cNvPr>
          <p:cNvSpPr>
            <a:spLocks noGrp="1"/>
          </p:cNvSpPr>
          <p:nvPr>
            <p:ph type="body" sz="quarter" idx="11"/>
          </p:nvPr>
        </p:nvSpPr>
        <p:spPr>
          <a:xfrm>
            <a:off x="7796462" y="4070657"/>
            <a:ext cx="3658915" cy="1808163"/>
          </a:xfrm>
        </p:spPr>
        <p:txBody>
          <a:bodyPr/>
          <a:lstStyle/>
          <a:p>
            <a:r>
              <a:rPr lang="en-US" dirty="0"/>
              <a:t>Figure 4-19 Developer pane in Google Chrome</a:t>
            </a:r>
          </a:p>
        </p:txBody>
      </p:sp>
    </p:spTree>
    <p:extLst>
      <p:ext uri="{BB962C8B-B14F-4D97-AF65-F5344CB8AC3E}">
        <p14:creationId xmlns:p14="http://schemas.microsoft.com/office/powerpoint/2010/main" val="331364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9EFC-F92F-4D4F-9243-0FD2AE8BBCA5}"/>
              </a:ext>
            </a:extLst>
          </p:cNvPr>
          <p:cNvSpPr>
            <a:spLocks noGrp="1"/>
          </p:cNvSpPr>
          <p:nvPr>
            <p:ph type="title"/>
          </p:nvPr>
        </p:nvSpPr>
        <p:spPr/>
        <p:txBody>
          <a:bodyPr/>
          <a:lstStyle/>
          <a:p>
            <a:r>
              <a:rPr lang="en-US" dirty="0"/>
              <a:t>Tracking Program Flow with Debugging Tools</a:t>
            </a:r>
            <a:br>
              <a:rPr lang="en-US" dirty="0"/>
            </a:br>
            <a:r>
              <a:rPr lang="en-US" dirty="0"/>
              <a:t>(2 of 11)</a:t>
            </a:r>
          </a:p>
        </p:txBody>
      </p:sp>
      <p:sp>
        <p:nvSpPr>
          <p:cNvPr id="3" name="Text Placeholder 2">
            <a:extLst>
              <a:ext uri="{FF2B5EF4-FFF2-40B4-BE49-F238E27FC236}">
                <a16:creationId xmlns:a16="http://schemas.microsoft.com/office/drawing/2014/main" id="{C56E7AA8-94C2-4A4B-BE51-3784C4ED0E0B}"/>
              </a:ext>
            </a:extLst>
          </p:cNvPr>
          <p:cNvSpPr>
            <a:spLocks noGrp="1"/>
          </p:cNvSpPr>
          <p:nvPr>
            <p:ph type="body" sz="quarter" idx="17"/>
          </p:nvPr>
        </p:nvSpPr>
        <p:spPr/>
        <p:txBody>
          <a:bodyPr/>
          <a:lstStyle/>
          <a:p>
            <a:r>
              <a:rPr lang="en-US" dirty="0"/>
              <a:t>Adding and removing break points</a:t>
            </a:r>
          </a:p>
          <a:p>
            <a:pPr lvl="1"/>
            <a:r>
              <a:rPr lang="en-US" b="1" dirty="0">
                <a:solidFill>
                  <a:srgbClr val="004A78"/>
                </a:solidFill>
              </a:rPr>
              <a:t>Break mode</a:t>
            </a:r>
            <a:r>
              <a:rPr lang="en-US" dirty="0"/>
              <a:t>: mode for running a program in which execution is suspended to allow the programmer to review the current state of variables and functions</a:t>
            </a:r>
          </a:p>
          <a:p>
            <a:pPr lvl="1"/>
            <a:r>
              <a:rPr lang="en-US" b="1" dirty="0">
                <a:solidFill>
                  <a:srgbClr val="004A78"/>
                </a:solidFill>
              </a:rPr>
              <a:t>Breakpoints</a:t>
            </a:r>
            <a:r>
              <a:rPr lang="en-US" dirty="0"/>
              <a:t> selected by the programmer mark locations where execution is suspended</a:t>
            </a:r>
          </a:p>
          <a:p>
            <a:pPr lvl="2"/>
            <a:r>
              <a:rPr lang="en-US" dirty="0"/>
              <a:t>Breakpoints are typically added or removed by clicking line numbers</a:t>
            </a:r>
          </a:p>
          <a:p>
            <a:pPr lvl="2"/>
            <a:r>
              <a:rPr lang="en-US" b="1" dirty="0">
                <a:solidFill>
                  <a:srgbClr val="004A78"/>
                </a:solidFill>
              </a:rPr>
              <a:t>Event listener breakpoints </a:t>
            </a:r>
            <a:r>
              <a:rPr lang="en-US" dirty="0"/>
              <a:t>are activated when an event occurs within the web page or browser, and are enabled with a dialog box</a:t>
            </a:r>
          </a:p>
        </p:txBody>
      </p:sp>
    </p:spTree>
    <p:extLst>
      <p:ext uri="{BB962C8B-B14F-4D97-AF65-F5344CB8AC3E}">
        <p14:creationId xmlns:p14="http://schemas.microsoft.com/office/powerpoint/2010/main" val="331199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4B7-30F1-CE4F-9390-6F101082B5AC}"/>
              </a:ext>
            </a:extLst>
          </p:cNvPr>
          <p:cNvSpPr>
            <a:spLocks noGrp="1"/>
          </p:cNvSpPr>
          <p:nvPr>
            <p:ph type="title"/>
          </p:nvPr>
        </p:nvSpPr>
        <p:spPr/>
        <p:txBody>
          <a:bodyPr/>
          <a:lstStyle/>
          <a:p>
            <a:r>
              <a:rPr lang="en-US" dirty="0"/>
              <a:t>Tracking Program Flow with Debugging Tools</a:t>
            </a:r>
            <a:br>
              <a:rPr lang="en-US" dirty="0"/>
            </a:br>
            <a:r>
              <a:rPr lang="en-US" dirty="0"/>
              <a:t>(3 of 11)</a:t>
            </a:r>
          </a:p>
        </p:txBody>
      </p:sp>
      <p:pic>
        <p:nvPicPr>
          <p:cNvPr id="7" name="Picture Placeholder 6" descr="Chrome browser's console is displayed. Code from the j s 0 4 dot j s file is displayed in the Sources tab. Line numbers 101, 104, 109, 110, and 113 have been clicked and breakpoints have been added to the lines.">
            <a:extLst>
              <a:ext uri="{FF2B5EF4-FFF2-40B4-BE49-F238E27FC236}">
                <a16:creationId xmlns:a16="http://schemas.microsoft.com/office/drawing/2014/main" id="{BB55BB68-A3CE-5E43-8567-AEDBD4C9AB7D}"/>
              </a:ext>
            </a:extLst>
          </p:cNvPr>
          <p:cNvPicPr>
            <a:picLocks noGrp="1" noChangeAspect="1"/>
          </p:cNvPicPr>
          <p:nvPr>
            <p:ph type="pic" sz="quarter" idx="10"/>
          </p:nvPr>
        </p:nvPicPr>
        <p:blipFill>
          <a:blip r:embed="rId2"/>
          <a:stretch>
            <a:fillRect/>
          </a:stretch>
        </p:blipFill>
        <p:spPr>
          <a:xfrm>
            <a:off x="731520" y="1619556"/>
            <a:ext cx="8653112" cy="3594701"/>
          </a:xfrm>
        </p:spPr>
      </p:pic>
      <p:sp>
        <p:nvSpPr>
          <p:cNvPr id="4" name="Text Placeholder 3">
            <a:extLst>
              <a:ext uri="{FF2B5EF4-FFF2-40B4-BE49-F238E27FC236}">
                <a16:creationId xmlns:a16="http://schemas.microsoft.com/office/drawing/2014/main" id="{30926ACB-F21B-1A47-9BB2-2C4CB97EA358}"/>
              </a:ext>
            </a:extLst>
          </p:cNvPr>
          <p:cNvSpPr>
            <a:spLocks noGrp="1"/>
          </p:cNvSpPr>
          <p:nvPr>
            <p:ph type="body" sz="quarter" idx="11"/>
          </p:nvPr>
        </p:nvSpPr>
        <p:spPr>
          <a:xfrm>
            <a:off x="7478972" y="5206715"/>
            <a:ext cx="3976406" cy="672105"/>
          </a:xfrm>
        </p:spPr>
        <p:txBody>
          <a:bodyPr/>
          <a:lstStyle/>
          <a:p>
            <a:r>
              <a:rPr lang="en-US" dirty="0"/>
              <a:t>Figure 4-20 Adding breakpoints to the debugger</a:t>
            </a:r>
          </a:p>
        </p:txBody>
      </p:sp>
    </p:spTree>
    <p:extLst>
      <p:ext uri="{BB962C8B-B14F-4D97-AF65-F5344CB8AC3E}">
        <p14:creationId xmlns:p14="http://schemas.microsoft.com/office/powerpoint/2010/main" val="2440010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4B7-30F1-CE4F-9390-6F101082B5AC}"/>
              </a:ext>
            </a:extLst>
          </p:cNvPr>
          <p:cNvSpPr>
            <a:spLocks noGrp="1"/>
          </p:cNvSpPr>
          <p:nvPr>
            <p:ph type="title"/>
          </p:nvPr>
        </p:nvSpPr>
        <p:spPr/>
        <p:txBody>
          <a:bodyPr/>
          <a:lstStyle/>
          <a:p>
            <a:r>
              <a:rPr lang="en-US" dirty="0"/>
              <a:t>Tracking Program Flow with Debugging Tools</a:t>
            </a:r>
            <a:br>
              <a:rPr lang="en-US" dirty="0"/>
            </a:br>
            <a:r>
              <a:rPr lang="en-US" dirty="0"/>
              <a:t>(4 of 11)</a:t>
            </a:r>
          </a:p>
        </p:txBody>
      </p:sp>
      <p:pic>
        <p:nvPicPr>
          <p:cNvPr id="7" name="Picture Placeholder 6" descr="A screenshot of the Tuba Farm Equipments webpage and the developer console of Chrome browser is shown. Breakpoints have been set in the code for the j s 0 4 dot j s file and the images show how one can pause at a breakpoint. In the webpage, the Acres value is set to 1000. The create Recommendation function executes and the program pauses at line 100. A popup displays the value of the highlighted expression. In the debugger section of the console, a status message indicates that the program has paused. In the top left of the debugger section, there is a resume script execution button that can be clicked to continue code execution.">
            <a:extLst>
              <a:ext uri="{FF2B5EF4-FFF2-40B4-BE49-F238E27FC236}">
                <a16:creationId xmlns:a16="http://schemas.microsoft.com/office/drawing/2014/main" id="{2ED04B22-F751-1D42-B313-01093DEB3D3C}"/>
              </a:ext>
            </a:extLst>
          </p:cNvPr>
          <p:cNvPicPr>
            <a:picLocks noGrp="1" noChangeAspect="1"/>
          </p:cNvPicPr>
          <p:nvPr>
            <p:ph type="pic" sz="quarter" idx="10"/>
          </p:nvPr>
        </p:nvPicPr>
        <p:blipFill>
          <a:blip r:embed="rId2"/>
          <a:stretch>
            <a:fillRect/>
          </a:stretch>
        </p:blipFill>
        <p:spPr>
          <a:xfrm>
            <a:off x="731520" y="1619556"/>
            <a:ext cx="7406866" cy="4508527"/>
          </a:xfrm>
        </p:spPr>
      </p:pic>
      <p:sp>
        <p:nvSpPr>
          <p:cNvPr id="4" name="Text Placeholder 3">
            <a:extLst>
              <a:ext uri="{FF2B5EF4-FFF2-40B4-BE49-F238E27FC236}">
                <a16:creationId xmlns:a16="http://schemas.microsoft.com/office/drawing/2014/main" id="{30926ACB-F21B-1A47-9BB2-2C4CB97EA358}"/>
              </a:ext>
            </a:extLst>
          </p:cNvPr>
          <p:cNvSpPr>
            <a:spLocks noGrp="1"/>
          </p:cNvSpPr>
          <p:nvPr>
            <p:ph type="body" sz="quarter" idx="11"/>
          </p:nvPr>
        </p:nvSpPr>
        <p:spPr>
          <a:xfrm>
            <a:off x="8357936" y="4070657"/>
            <a:ext cx="3097441" cy="1808163"/>
          </a:xfrm>
        </p:spPr>
        <p:txBody>
          <a:bodyPr/>
          <a:lstStyle/>
          <a:p>
            <a:r>
              <a:rPr lang="en-US" dirty="0"/>
              <a:t>Figure 4-21 Pausing at a breakpoint</a:t>
            </a:r>
          </a:p>
        </p:txBody>
      </p:sp>
    </p:spTree>
    <p:extLst>
      <p:ext uri="{BB962C8B-B14F-4D97-AF65-F5344CB8AC3E}">
        <p14:creationId xmlns:p14="http://schemas.microsoft.com/office/powerpoint/2010/main" val="107387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D058-6F04-FF42-8E7E-5263936989C4}"/>
              </a:ext>
            </a:extLst>
          </p:cNvPr>
          <p:cNvSpPr>
            <a:spLocks noGrp="1"/>
          </p:cNvSpPr>
          <p:nvPr>
            <p:ph type="title"/>
          </p:nvPr>
        </p:nvSpPr>
        <p:spPr/>
        <p:txBody>
          <a:bodyPr/>
          <a:lstStyle/>
          <a:p>
            <a:r>
              <a:rPr lang="en-US" dirty="0"/>
              <a:t>Introduction to Debugging (1 of 6)</a:t>
            </a:r>
          </a:p>
        </p:txBody>
      </p:sp>
      <p:sp>
        <p:nvSpPr>
          <p:cNvPr id="3" name="Text Placeholder 2">
            <a:extLst>
              <a:ext uri="{FF2B5EF4-FFF2-40B4-BE49-F238E27FC236}">
                <a16:creationId xmlns:a16="http://schemas.microsoft.com/office/drawing/2014/main" id="{BA1A4DE8-AA8E-EE47-BF07-A190BE875871}"/>
              </a:ext>
            </a:extLst>
          </p:cNvPr>
          <p:cNvSpPr>
            <a:spLocks noGrp="1"/>
          </p:cNvSpPr>
          <p:nvPr>
            <p:ph type="body" sz="quarter" idx="17"/>
          </p:nvPr>
        </p:nvSpPr>
        <p:spPr/>
        <p:txBody>
          <a:bodyPr>
            <a:normAutofit/>
          </a:bodyPr>
          <a:lstStyle/>
          <a:p>
            <a:r>
              <a:rPr lang="en-US" dirty="0"/>
              <a:t>To write a program in JavaScript, you must understand: </a:t>
            </a:r>
          </a:p>
          <a:p>
            <a:pPr lvl="1"/>
            <a:r>
              <a:rPr lang="en-US" dirty="0"/>
              <a:t>JavaScript's </a:t>
            </a:r>
            <a:r>
              <a:rPr lang="en-US" b="1" dirty="0">
                <a:solidFill>
                  <a:srgbClr val="004A78"/>
                </a:solidFill>
              </a:rPr>
              <a:t>syntax</a:t>
            </a:r>
            <a:r>
              <a:rPr lang="en-US" dirty="0"/>
              <a:t> (rules) </a:t>
            </a:r>
          </a:p>
          <a:p>
            <a:pPr lvl="1"/>
            <a:r>
              <a:rPr lang="en-US" dirty="0"/>
              <a:t>Computer-programming </a:t>
            </a:r>
            <a:r>
              <a:rPr lang="en-US" b="1" dirty="0">
                <a:solidFill>
                  <a:srgbClr val="004A78"/>
                </a:solidFill>
              </a:rPr>
              <a:t>logic</a:t>
            </a:r>
            <a:r>
              <a:rPr lang="en-US" dirty="0"/>
              <a:t> (how to arrange operations to achieve a program's intended goal)</a:t>
            </a:r>
          </a:p>
          <a:p>
            <a:r>
              <a:rPr lang="en-US" b="1" dirty="0">
                <a:solidFill>
                  <a:srgbClr val="004A78"/>
                </a:solidFill>
              </a:rPr>
              <a:t>Bug</a:t>
            </a:r>
            <a:r>
              <a:rPr lang="en-US" dirty="0"/>
              <a:t>: any error in a program's syntax or logic that causes it to function incorrectly</a:t>
            </a:r>
          </a:p>
          <a:p>
            <a:pPr lvl="1"/>
            <a:r>
              <a:rPr lang="en-US" b="1" dirty="0">
                <a:solidFill>
                  <a:srgbClr val="004A78"/>
                </a:solidFill>
              </a:rPr>
              <a:t>Debugging</a:t>
            </a:r>
            <a:r>
              <a:rPr lang="en-US" dirty="0"/>
              <a:t>: the act of tracing and resolving errors in a program</a:t>
            </a:r>
          </a:p>
          <a:p>
            <a:r>
              <a:rPr lang="en-US" dirty="0"/>
              <a:t>Load-time errors</a:t>
            </a:r>
          </a:p>
          <a:p>
            <a:pPr lvl="1"/>
            <a:r>
              <a:rPr lang="en-US" b="1" dirty="0">
                <a:solidFill>
                  <a:srgbClr val="004A78"/>
                </a:solidFill>
              </a:rPr>
              <a:t>Load-time errors </a:t>
            </a:r>
            <a:r>
              <a:rPr lang="en-US" dirty="0"/>
              <a:t>(a.k.a. </a:t>
            </a:r>
            <a:r>
              <a:rPr lang="en-US" b="1" dirty="0">
                <a:solidFill>
                  <a:srgbClr val="004A78"/>
                </a:solidFill>
              </a:rPr>
              <a:t>syntax errors</a:t>
            </a:r>
            <a:r>
              <a:rPr lang="en-US" dirty="0"/>
              <a:t>) occur when the program is initially loaded by the browser</a:t>
            </a:r>
          </a:p>
          <a:p>
            <a:pPr lvl="1"/>
            <a:r>
              <a:rPr lang="en-US" dirty="0"/>
              <a:t>Sample load-time errors (misspelled keyword and missing closing brace):</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sayHello</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message = "Hello World";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(message);</a:t>
            </a:r>
          </a:p>
        </p:txBody>
      </p:sp>
    </p:spTree>
    <p:extLst>
      <p:ext uri="{BB962C8B-B14F-4D97-AF65-F5344CB8AC3E}">
        <p14:creationId xmlns:p14="http://schemas.microsoft.com/office/powerpoint/2010/main" val="1445628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E8BB-1E6B-4C43-BF18-A71371C03CAE}"/>
              </a:ext>
            </a:extLst>
          </p:cNvPr>
          <p:cNvSpPr>
            <a:spLocks noGrp="1"/>
          </p:cNvSpPr>
          <p:nvPr>
            <p:ph type="title"/>
          </p:nvPr>
        </p:nvSpPr>
        <p:spPr/>
        <p:txBody>
          <a:bodyPr/>
          <a:lstStyle/>
          <a:p>
            <a:r>
              <a:rPr lang="en-US" dirty="0"/>
              <a:t>Tracking Program Flow with Debugging Tools</a:t>
            </a:r>
            <a:br>
              <a:rPr lang="en-US" dirty="0"/>
            </a:br>
            <a:r>
              <a:rPr lang="en-US" dirty="0"/>
              <a:t>(5 of 11)</a:t>
            </a:r>
          </a:p>
        </p:txBody>
      </p:sp>
      <p:sp>
        <p:nvSpPr>
          <p:cNvPr id="3" name="Text Placeholder 2">
            <a:extLst>
              <a:ext uri="{FF2B5EF4-FFF2-40B4-BE49-F238E27FC236}">
                <a16:creationId xmlns:a16="http://schemas.microsoft.com/office/drawing/2014/main" id="{83EA1BE3-874D-364F-A73E-78637025FF59}"/>
              </a:ext>
            </a:extLst>
          </p:cNvPr>
          <p:cNvSpPr>
            <a:spLocks noGrp="1"/>
          </p:cNvSpPr>
          <p:nvPr>
            <p:ph type="body" sz="quarter" idx="17"/>
          </p:nvPr>
        </p:nvSpPr>
        <p:spPr/>
        <p:txBody>
          <a:bodyPr/>
          <a:lstStyle/>
          <a:p>
            <a:r>
              <a:rPr lang="en-US" dirty="0"/>
              <a:t>Stepping through the program execution</a:t>
            </a:r>
          </a:p>
          <a:p>
            <a:pPr lvl="1"/>
            <a:r>
              <a:rPr lang="en-US" dirty="0"/>
              <a:t>Debuggers provide </a:t>
            </a:r>
            <a:r>
              <a:rPr lang="en-US" b="1" dirty="0">
                <a:solidFill>
                  <a:srgbClr val="004A78"/>
                </a:solidFill>
              </a:rPr>
              <a:t>stepping options </a:t>
            </a:r>
            <a:r>
              <a:rPr lang="en-US" dirty="0"/>
              <a:t>that control how you step through the code</a:t>
            </a:r>
          </a:p>
          <a:p>
            <a:pPr lvl="1"/>
            <a:r>
              <a:rPr lang="en-US" dirty="0"/>
              <a:t>When you </a:t>
            </a:r>
            <a:r>
              <a:rPr lang="en-US" b="1" dirty="0">
                <a:solidFill>
                  <a:srgbClr val="004A78"/>
                </a:solidFill>
              </a:rPr>
              <a:t>step in </a:t>
            </a:r>
            <a:r>
              <a:rPr lang="en-US" dirty="0"/>
              <a:t>(</a:t>
            </a:r>
            <a:r>
              <a:rPr lang="en-US" b="1" dirty="0">
                <a:solidFill>
                  <a:srgbClr val="004A78"/>
                </a:solidFill>
              </a:rPr>
              <a:t>step into</a:t>
            </a:r>
            <a:r>
              <a:rPr lang="en-US" dirty="0"/>
              <a:t>) the code, any function called by the program is traced by the debugger one step at a time</a:t>
            </a:r>
          </a:p>
          <a:p>
            <a:pPr lvl="1"/>
            <a:r>
              <a:rPr lang="en-US" dirty="0"/>
              <a:t>You can </a:t>
            </a:r>
            <a:r>
              <a:rPr lang="en-US" b="1" dirty="0">
                <a:solidFill>
                  <a:srgbClr val="004A78"/>
                </a:solidFill>
              </a:rPr>
              <a:t>step over </a:t>
            </a:r>
            <a:r>
              <a:rPr lang="en-US" dirty="0"/>
              <a:t>functions you don't need to evaluate in detail</a:t>
            </a:r>
          </a:p>
          <a:p>
            <a:pPr lvl="1"/>
            <a:r>
              <a:rPr lang="en-US" dirty="0"/>
              <a:t>You can </a:t>
            </a:r>
            <a:r>
              <a:rPr lang="en-US" b="1" dirty="0">
                <a:solidFill>
                  <a:srgbClr val="004A78"/>
                </a:solidFill>
              </a:rPr>
              <a:t>step out </a:t>
            </a:r>
            <a:r>
              <a:rPr lang="en-US" dirty="0"/>
              <a:t>of the code to execute the remainder without pause</a:t>
            </a:r>
          </a:p>
          <a:p>
            <a:pPr lvl="1"/>
            <a:r>
              <a:rPr lang="en-US" dirty="0"/>
              <a:t>You can insert breakpoints directly into a program by adding the statement </a:t>
            </a:r>
            <a:r>
              <a:rPr lang="en-US" dirty="0">
                <a:latin typeface="Courier New" panose="02070309020205020404" pitchFamily="49" charset="0"/>
                <a:cs typeface="Courier New" panose="02070309020205020404" pitchFamily="49" charset="0"/>
              </a:rPr>
              <a:t>debugger;</a:t>
            </a:r>
          </a:p>
        </p:txBody>
      </p:sp>
    </p:spTree>
    <p:extLst>
      <p:ext uri="{BB962C8B-B14F-4D97-AF65-F5344CB8AC3E}">
        <p14:creationId xmlns:p14="http://schemas.microsoft.com/office/powerpoint/2010/main" val="251679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(6 of 11)</a:t>
            </a:r>
          </a:p>
        </p:txBody>
      </p:sp>
      <p:pic>
        <p:nvPicPr>
          <p:cNvPr id="7" name="Picture Placeholder 6" descr="Chrome browser's console is displayed. Code from the j s 0 4 dot j s file is displayed in the Sources tab. The image explains how to step into a function. The debugger window in the console has a set of icons on the top row. The first five icons do the following. Resume script execution. Step over the next function call. Step into the next function call. Step out of the current function. Proceed one step at a time.">
            <a:extLst>
              <a:ext uri="{FF2B5EF4-FFF2-40B4-BE49-F238E27FC236}">
                <a16:creationId xmlns:a16="http://schemas.microsoft.com/office/drawing/2014/main" id="{E13E7534-6E6F-7644-959D-4AEA1A62549C}"/>
              </a:ext>
            </a:extLst>
          </p:cNvPr>
          <p:cNvPicPr>
            <a:picLocks noGrp="1" noChangeAspect="1"/>
          </p:cNvPicPr>
          <p:nvPr>
            <p:ph type="pic" sz="quarter" idx="10"/>
          </p:nvPr>
        </p:nvPicPr>
        <p:blipFill>
          <a:blip r:embed="rId2"/>
          <a:stretch>
            <a:fillRect/>
          </a:stretch>
        </p:blipFill>
        <p:spPr>
          <a:xfrm>
            <a:off x="733118" y="1618488"/>
            <a:ext cx="6325408" cy="4567516"/>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p:txBody>
          <a:bodyPr/>
          <a:lstStyle/>
          <a:p>
            <a:r>
              <a:rPr lang="en-US" dirty="0"/>
              <a:t>Figure 4-22 Stepping into a function</a:t>
            </a:r>
          </a:p>
        </p:txBody>
      </p:sp>
    </p:spTree>
    <p:extLst>
      <p:ext uri="{BB962C8B-B14F-4D97-AF65-F5344CB8AC3E}">
        <p14:creationId xmlns:p14="http://schemas.microsoft.com/office/powerpoint/2010/main" val="1634651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91FD-317F-3444-95C4-A84AF2AAFED0}"/>
              </a:ext>
            </a:extLst>
          </p:cNvPr>
          <p:cNvSpPr>
            <a:spLocks noGrp="1"/>
          </p:cNvSpPr>
          <p:nvPr>
            <p:ph type="title"/>
          </p:nvPr>
        </p:nvSpPr>
        <p:spPr/>
        <p:txBody>
          <a:bodyPr/>
          <a:lstStyle/>
          <a:p>
            <a:r>
              <a:rPr lang="en-US" dirty="0"/>
              <a:t>Tracking Program Flow with Debugging Tools</a:t>
            </a:r>
            <a:br>
              <a:rPr lang="en-US" dirty="0"/>
            </a:br>
            <a:r>
              <a:rPr lang="en-US" dirty="0"/>
              <a:t>(7 of 11)</a:t>
            </a:r>
          </a:p>
        </p:txBody>
      </p:sp>
      <p:sp>
        <p:nvSpPr>
          <p:cNvPr id="3" name="Text Placeholder 2">
            <a:extLst>
              <a:ext uri="{FF2B5EF4-FFF2-40B4-BE49-F238E27FC236}">
                <a16:creationId xmlns:a16="http://schemas.microsoft.com/office/drawing/2014/main" id="{18CF3B1E-1C5F-5D43-A738-7A68EE77EA6D}"/>
              </a:ext>
            </a:extLst>
          </p:cNvPr>
          <p:cNvSpPr>
            <a:spLocks noGrp="1"/>
          </p:cNvSpPr>
          <p:nvPr>
            <p:ph type="body" sz="quarter" idx="17"/>
          </p:nvPr>
        </p:nvSpPr>
        <p:spPr/>
        <p:txBody>
          <a:bodyPr/>
          <a:lstStyle/>
          <a:p>
            <a:r>
              <a:rPr lang="en-US" dirty="0"/>
              <a:t>Tracking variables and expressions</a:t>
            </a:r>
          </a:p>
          <a:p>
            <a:pPr lvl="1"/>
            <a:r>
              <a:rPr lang="en-US" dirty="0"/>
              <a:t>The debugger's </a:t>
            </a:r>
            <a:r>
              <a:rPr lang="en-US" b="1" dirty="0">
                <a:solidFill>
                  <a:srgbClr val="004A78"/>
                </a:solidFill>
              </a:rPr>
              <a:t>Scope window </a:t>
            </a:r>
            <a:r>
              <a:rPr lang="en-US" dirty="0"/>
              <a:t>lists all the local and global variables and objects available to the program and their current values</a:t>
            </a:r>
          </a:p>
          <a:p>
            <a:pPr lvl="2"/>
            <a:r>
              <a:rPr lang="en-US" dirty="0"/>
              <a:t>List updates as the program executes</a:t>
            </a:r>
          </a:p>
          <a:p>
            <a:pPr lvl="1"/>
            <a:r>
              <a:rPr lang="en-US" dirty="0"/>
              <a:t>Alternatively, you can add a variable or expression you wish to track to the </a:t>
            </a:r>
            <a:r>
              <a:rPr lang="en-US" b="1" dirty="0">
                <a:solidFill>
                  <a:srgbClr val="004A78"/>
                </a:solidFill>
              </a:rPr>
              <a:t>Watch window</a:t>
            </a:r>
          </a:p>
        </p:txBody>
      </p:sp>
    </p:spTree>
    <p:extLst>
      <p:ext uri="{BB962C8B-B14F-4D97-AF65-F5344CB8AC3E}">
        <p14:creationId xmlns:p14="http://schemas.microsoft.com/office/powerpoint/2010/main" val="3060435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(8 of 11)</a:t>
            </a:r>
          </a:p>
        </p:txBody>
      </p:sp>
      <p:pic>
        <p:nvPicPr>
          <p:cNvPr id="7" name="Picture Placeholder 6" descr="The scope and watch windows are shown in this image. The scope window shows variables and expressions. The watch window is used to track variables and expressions.">
            <a:extLst>
              <a:ext uri="{FF2B5EF4-FFF2-40B4-BE49-F238E27FC236}">
                <a16:creationId xmlns:a16="http://schemas.microsoft.com/office/drawing/2014/main" id="{064AAB45-E6D8-A049-A40A-B173862C5C17}"/>
              </a:ext>
            </a:extLst>
          </p:cNvPr>
          <p:cNvPicPr>
            <a:picLocks noGrp="1" noChangeAspect="1"/>
          </p:cNvPicPr>
          <p:nvPr>
            <p:ph type="pic" sz="quarter" idx="10"/>
          </p:nvPr>
        </p:nvPicPr>
        <p:blipFill>
          <a:blip r:embed="rId2"/>
          <a:stretch>
            <a:fillRect/>
          </a:stretch>
        </p:blipFill>
        <p:spPr>
          <a:xfrm>
            <a:off x="731519" y="1619556"/>
            <a:ext cx="9853520" cy="3321411"/>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a:xfrm>
            <a:off x="7478972" y="5206715"/>
            <a:ext cx="3976406" cy="672105"/>
          </a:xfrm>
        </p:spPr>
        <p:txBody>
          <a:bodyPr/>
          <a:lstStyle/>
          <a:p>
            <a:r>
              <a:rPr lang="en-US" dirty="0"/>
              <a:t>Figure 4-23 The Scope and Watch windows</a:t>
            </a:r>
          </a:p>
        </p:txBody>
      </p:sp>
    </p:spTree>
    <p:extLst>
      <p:ext uri="{BB962C8B-B14F-4D97-AF65-F5344CB8AC3E}">
        <p14:creationId xmlns:p14="http://schemas.microsoft.com/office/powerpoint/2010/main" val="778937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(9 of 11)</a:t>
            </a:r>
          </a:p>
        </p:txBody>
      </p:sp>
      <p:pic>
        <p:nvPicPr>
          <p:cNvPr id="7" name="Picture Placeholder 6" descr="A logical error is fixed in the j s 0 4 dot j s file. Program code. In the code, the words in the variable names are merged, and the code contains the following keywords: if, else. Line 1: if, left parenthesis, document, dot, get Element by I d, left parenthesis, left double quotation mark, E 85, right double quotation mark, right parenthesis, dot, checked, right parenthesis, left brace, forward slash, forward slash, add suffix to model name based on fuel choice. Line 2, indented once: message Head Element, dot, inner H T M L, plus, equals, left double quotation mark, E, right double quotation mark, semicolon. Line 3: Right brace, else, if, left parenthesis, document, dot, get Element By I d, left parenthesis, left double quotation mark, biodiesel, right double quotation mark, right parenthesis, dot, checked, right parenthesis, left brace. Line 4, indented once: message Head Element, dot, inner H T M L, plus, equals, left double quotation mark, B, right double quotation mark, semicolon. Line 5: Right brace, else, left brace. Line 6, indented once: message Head Element, dot, inner H T M L, plus, equals, left double quotation mark, D, right double quotation mark, semicolon. Line 7: Right brace. In line 4 of the above code contains a revised statement that appends the letter &quot;B&quot; to the tractor model name.">
            <a:extLst>
              <a:ext uri="{FF2B5EF4-FFF2-40B4-BE49-F238E27FC236}">
                <a16:creationId xmlns:a16="http://schemas.microsoft.com/office/drawing/2014/main" id="{920A0219-C138-5342-83CC-8939439CF4C7}"/>
              </a:ext>
            </a:extLst>
          </p:cNvPr>
          <p:cNvPicPr>
            <a:picLocks noGrp="1" noChangeAspect="1"/>
          </p:cNvPicPr>
          <p:nvPr>
            <p:ph type="pic" sz="quarter" idx="10"/>
          </p:nvPr>
        </p:nvPicPr>
        <p:blipFill>
          <a:blip r:embed="rId2"/>
          <a:stretch>
            <a:fillRect/>
          </a:stretch>
        </p:blipFill>
        <p:spPr>
          <a:xfrm>
            <a:off x="731520" y="1619556"/>
            <a:ext cx="10672572" cy="1808163"/>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p:txBody>
          <a:bodyPr/>
          <a:lstStyle/>
          <a:p>
            <a:r>
              <a:rPr lang="en-US" dirty="0"/>
              <a:t>Figure 4-24 Fixing a logical error</a:t>
            </a:r>
          </a:p>
        </p:txBody>
      </p:sp>
    </p:spTree>
    <p:extLst>
      <p:ext uri="{BB962C8B-B14F-4D97-AF65-F5344CB8AC3E}">
        <p14:creationId xmlns:p14="http://schemas.microsoft.com/office/powerpoint/2010/main" val="2572555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D450-C8E5-BF42-A30D-0EAEE3EFB64B}"/>
              </a:ext>
            </a:extLst>
          </p:cNvPr>
          <p:cNvSpPr>
            <a:spLocks noGrp="1"/>
          </p:cNvSpPr>
          <p:nvPr>
            <p:ph type="title"/>
          </p:nvPr>
        </p:nvSpPr>
        <p:spPr/>
        <p:txBody>
          <a:bodyPr/>
          <a:lstStyle/>
          <a:p>
            <a:r>
              <a:rPr lang="en-US" dirty="0"/>
              <a:t>Tracking Program Flow with Debugging Tools</a:t>
            </a:r>
            <a:br>
              <a:rPr lang="en-US" dirty="0"/>
            </a:br>
            <a:r>
              <a:rPr lang="en-US" dirty="0"/>
              <a:t>(10 of 11)</a:t>
            </a:r>
          </a:p>
        </p:txBody>
      </p:sp>
      <p:sp>
        <p:nvSpPr>
          <p:cNvPr id="3" name="Text Placeholder 2">
            <a:extLst>
              <a:ext uri="{FF2B5EF4-FFF2-40B4-BE49-F238E27FC236}">
                <a16:creationId xmlns:a16="http://schemas.microsoft.com/office/drawing/2014/main" id="{E8939D06-C032-8B47-AA62-31D6C8AC9CA3}"/>
              </a:ext>
            </a:extLst>
          </p:cNvPr>
          <p:cNvSpPr>
            <a:spLocks noGrp="1"/>
          </p:cNvSpPr>
          <p:nvPr>
            <p:ph type="body" sz="quarter" idx="17"/>
          </p:nvPr>
        </p:nvSpPr>
        <p:spPr/>
        <p:txBody>
          <a:bodyPr/>
          <a:lstStyle/>
          <a:p>
            <a:r>
              <a:rPr lang="en-US" dirty="0"/>
              <a:t>Examining the call stack</a:t>
            </a:r>
          </a:p>
          <a:p>
            <a:pPr lvl="1"/>
            <a:r>
              <a:rPr lang="en-US" dirty="0"/>
              <a:t>Debugger's </a:t>
            </a:r>
            <a:r>
              <a:rPr lang="en-US" b="1" dirty="0">
                <a:solidFill>
                  <a:srgbClr val="004A78"/>
                </a:solidFill>
              </a:rPr>
              <a:t>call stack </a:t>
            </a:r>
            <a:r>
              <a:rPr lang="en-US" dirty="0"/>
              <a:t>lists the functions currently running, displayed in a hierarchical list of function names and properties</a:t>
            </a:r>
          </a:p>
          <a:p>
            <a:pPr lvl="2"/>
            <a:r>
              <a:rPr lang="en-US" dirty="0"/>
              <a:t>Each function or procedure the program calls is added to the top of the call stack</a:t>
            </a:r>
          </a:p>
          <a:p>
            <a:pPr lvl="1"/>
            <a:r>
              <a:rPr lang="en-US" dirty="0"/>
              <a:t>Helpful when tracing code involving multiple functions that call other functions</a:t>
            </a:r>
          </a:p>
          <a:p>
            <a:pPr lvl="1"/>
            <a:r>
              <a:rPr lang="en-US" dirty="0"/>
              <a:t>Can be used to trace the changing values of a variable that is passed as an argument among several functions </a:t>
            </a:r>
          </a:p>
        </p:txBody>
      </p:sp>
    </p:spTree>
    <p:extLst>
      <p:ext uri="{BB962C8B-B14F-4D97-AF65-F5344CB8AC3E}">
        <p14:creationId xmlns:p14="http://schemas.microsoft.com/office/powerpoint/2010/main" val="544549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CEAE-FB2D-8447-ADEC-9BCF6A10F573}"/>
              </a:ext>
            </a:extLst>
          </p:cNvPr>
          <p:cNvSpPr>
            <a:spLocks noGrp="1"/>
          </p:cNvSpPr>
          <p:nvPr>
            <p:ph type="title"/>
          </p:nvPr>
        </p:nvSpPr>
        <p:spPr/>
        <p:txBody>
          <a:bodyPr/>
          <a:lstStyle/>
          <a:p>
            <a:r>
              <a:rPr lang="en-US" dirty="0"/>
              <a:t>Tracking Program Flow with Debugging Tools</a:t>
            </a:r>
            <a:br>
              <a:rPr lang="en-US" dirty="0"/>
            </a:br>
            <a:r>
              <a:rPr lang="en-US" dirty="0"/>
              <a:t>(11 of 11)</a:t>
            </a:r>
          </a:p>
        </p:txBody>
      </p:sp>
      <p:pic>
        <p:nvPicPr>
          <p:cNvPr id="7" name="Picture Placeholder 6" descr="The call stack is viewed in the debugger window in the Chrome Browser's console. The debugger is currently paused. The call stack the debugger section is displayed one below the other. The currently active function is create Recommendation. Below that is the test Form Completeness function. The test Form Completeness function runs when the create Recommendation function ends. Below this is the verify Fuel function. The verify Fuel function runs when the test Form Completeness function ends.">
            <a:extLst>
              <a:ext uri="{FF2B5EF4-FFF2-40B4-BE49-F238E27FC236}">
                <a16:creationId xmlns:a16="http://schemas.microsoft.com/office/drawing/2014/main" id="{EFBF9767-E98C-2D4B-A2E2-B382402AFE51}"/>
              </a:ext>
            </a:extLst>
          </p:cNvPr>
          <p:cNvPicPr>
            <a:picLocks noGrp="1" noChangeAspect="1"/>
          </p:cNvPicPr>
          <p:nvPr>
            <p:ph type="pic" sz="quarter" idx="10"/>
          </p:nvPr>
        </p:nvPicPr>
        <p:blipFill>
          <a:blip r:embed="rId2"/>
          <a:stretch>
            <a:fillRect/>
          </a:stretch>
        </p:blipFill>
        <p:spPr>
          <a:xfrm>
            <a:off x="733118" y="1618488"/>
            <a:ext cx="6549998" cy="4569766"/>
          </a:xfrm>
        </p:spPr>
      </p:pic>
      <p:sp>
        <p:nvSpPr>
          <p:cNvPr id="4" name="Text Placeholder 3">
            <a:extLst>
              <a:ext uri="{FF2B5EF4-FFF2-40B4-BE49-F238E27FC236}">
                <a16:creationId xmlns:a16="http://schemas.microsoft.com/office/drawing/2014/main" id="{3BFAE441-5A13-6B4C-99A2-EF3D9856DCCD}"/>
              </a:ext>
            </a:extLst>
          </p:cNvPr>
          <p:cNvSpPr>
            <a:spLocks noGrp="1"/>
          </p:cNvSpPr>
          <p:nvPr>
            <p:ph type="body" sz="quarter" idx="11"/>
          </p:nvPr>
        </p:nvSpPr>
        <p:spPr/>
        <p:txBody>
          <a:bodyPr/>
          <a:lstStyle/>
          <a:p>
            <a:r>
              <a:rPr lang="en-US" dirty="0"/>
              <a:t>Figure 4-25 Viewing the call stack</a:t>
            </a:r>
          </a:p>
        </p:txBody>
      </p:sp>
    </p:spTree>
    <p:extLst>
      <p:ext uri="{BB962C8B-B14F-4D97-AF65-F5344CB8AC3E}">
        <p14:creationId xmlns:p14="http://schemas.microsoft.com/office/powerpoint/2010/main" val="2639425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12F4-1BA2-2F4E-83E9-B65D00127D1B}"/>
              </a:ext>
            </a:extLst>
          </p:cNvPr>
          <p:cNvSpPr>
            <a:spLocks noGrp="1"/>
          </p:cNvSpPr>
          <p:nvPr>
            <p:ph type="title"/>
          </p:nvPr>
        </p:nvSpPr>
        <p:spPr/>
        <p:txBody>
          <a:bodyPr/>
          <a:lstStyle/>
          <a:p>
            <a:r>
              <a:rPr lang="en-US" dirty="0"/>
              <a:t>Managing Errors (1 of 10)</a:t>
            </a:r>
          </a:p>
        </p:txBody>
      </p:sp>
      <p:sp>
        <p:nvSpPr>
          <p:cNvPr id="3" name="Text Placeholder 2">
            <a:extLst>
              <a:ext uri="{FF2B5EF4-FFF2-40B4-BE49-F238E27FC236}">
                <a16:creationId xmlns:a16="http://schemas.microsoft.com/office/drawing/2014/main" id="{188F3736-1970-2244-A00B-4515582EDD26}"/>
              </a:ext>
            </a:extLst>
          </p:cNvPr>
          <p:cNvSpPr>
            <a:spLocks noGrp="1"/>
          </p:cNvSpPr>
          <p:nvPr>
            <p:ph type="body" sz="quarter" idx="17"/>
          </p:nvPr>
        </p:nvSpPr>
        <p:spPr/>
        <p:txBody>
          <a:bodyPr/>
          <a:lstStyle/>
          <a:p>
            <a:r>
              <a:rPr lang="en-US" b="1" dirty="0">
                <a:solidFill>
                  <a:srgbClr val="004A78"/>
                </a:solidFill>
              </a:rPr>
              <a:t>User error</a:t>
            </a:r>
            <a:r>
              <a:rPr lang="en-US" dirty="0"/>
              <a:t>: an error that occurs when the user mistakenly runs the program in a way not intended by the developer</a:t>
            </a:r>
          </a:p>
          <a:p>
            <a:pPr lvl="1"/>
            <a:r>
              <a:rPr lang="en-US" b="1" dirty="0">
                <a:solidFill>
                  <a:srgbClr val="004A78"/>
                </a:solidFill>
              </a:rPr>
              <a:t>Bulletproofing</a:t>
            </a:r>
            <a:r>
              <a:rPr lang="en-US" dirty="0"/>
              <a:t>: the process of anticipating and handling potential user errors before they cause major problems in the code</a:t>
            </a:r>
          </a:p>
          <a:p>
            <a:pPr lvl="1"/>
            <a:r>
              <a:rPr lang="en-US" b="1" dirty="0">
                <a:solidFill>
                  <a:srgbClr val="004A78"/>
                </a:solidFill>
              </a:rPr>
              <a:t>Exception handling</a:t>
            </a:r>
            <a:r>
              <a:rPr lang="en-US" dirty="0"/>
              <a:t>: a technique whereby the program handles errors rather than leaving that task to the JavaScript interpreter</a:t>
            </a:r>
          </a:p>
          <a:p>
            <a:r>
              <a:rPr lang="en-US" dirty="0"/>
              <a:t>Handling exceptions with the </a:t>
            </a:r>
            <a:r>
              <a:rPr lang="en-US" dirty="0">
                <a:latin typeface="Courier New" panose="02070309020205020404" pitchFamily="49" charset="0"/>
                <a:cs typeface="Courier New" panose="02070309020205020404" pitchFamily="49" charset="0"/>
              </a:rPr>
              <a:t>try catch</a:t>
            </a:r>
            <a:r>
              <a:rPr lang="en-US" dirty="0"/>
              <a:t> statement</a:t>
            </a:r>
          </a:p>
          <a:p>
            <a:pPr lvl="1"/>
            <a:r>
              <a:rPr lang="en-US" dirty="0"/>
              <a:t>Statements that might contain an error can be tested within the </a:t>
            </a:r>
            <a:r>
              <a:rPr lang="en-US" dirty="0">
                <a:latin typeface="Courier New" panose="02070309020205020404" pitchFamily="49" charset="0"/>
                <a:cs typeface="Courier New" panose="02070309020205020404" pitchFamily="49" charset="0"/>
              </a:rPr>
              <a:t>try</a:t>
            </a:r>
            <a:r>
              <a:rPr lang="en-US" dirty="0"/>
              <a:t> command block</a:t>
            </a:r>
          </a:p>
          <a:p>
            <a:pPr lvl="1"/>
            <a:r>
              <a:rPr lang="en-US" dirty="0"/>
              <a:t>If an error is present, the </a:t>
            </a:r>
            <a:r>
              <a:rPr lang="en-US" dirty="0">
                <a:latin typeface="Courier New" panose="02070309020205020404" pitchFamily="49" charset="0"/>
                <a:cs typeface="Courier New" panose="02070309020205020404" pitchFamily="49" charset="0"/>
              </a:rPr>
              <a:t>catch</a:t>
            </a:r>
            <a:r>
              <a:rPr lang="en-US" dirty="0"/>
              <a:t> command block is run, overriding the browser's default error handling</a:t>
            </a:r>
          </a:p>
          <a:p>
            <a:pPr lvl="1"/>
            <a:r>
              <a:rPr lang="en-US" dirty="0"/>
              <a:t>If no errors are present, the program execution moves to the next statement</a:t>
            </a:r>
          </a:p>
        </p:txBody>
      </p:sp>
    </p:spTree>
    <p:extLst>
      <p:ext uri="{BB962C8B-B14F-4D97-AF65-F5344CB8AC3E}">
        <p14:creationId xmlns:p14="http://schemas.microsoft.com/office/powerpoint/2010/main" val="2429036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12F4-1BA2-2F4E-83E9-B65D00127D1B}"/>
              </a:ext>
            </a:extLst>
          </p:cNvPr>
          <p:cNvSpPr>
            <a:spLocks noGrp="1"/>
          </p:cNvSpPr>
          <p:nvPr>
            <p:ph type="title"/>
          </p:nvPr>
        </p:nvSpPr>
        <p:spPr/>
        <p:txBody>
          <a:bodyPr/>
          <a:lstStyle/>
          <a:p>
            <a:r>
              <a:rPr lang="en-US" dirty="0"/>
              <a:t>Managing Errors (2 of 10)</a:t>
            </a:r>
          </a:p>
        </p:txBody>
      </p:sp>
      <p:sp>
        <p:nvSpPr>
          <p:cNvPr id="3" name="Text Placeholder 2">
            <a:extLst>
              <a:ext uri="{FF2B5EF4-FFF2-40B4-BE49-F238E27FC236}">
                <a16:creationId xmlns:a16="http://schemas.microsoft.com/office/drawing/2014/main" id="{188F3736-1970-2244-A00B-4515582EDD26}"/>
              </a:ext>
            </a:extLst>
          </p:cNvPr>
          <p:cNvSpPr>
            <a:spLocks noGrp="1"/>
          </p:cNvSpPr>
          <p:nvPr>
            <p:ph type="body" sz="quarter" idx="17"/>
          </p:nvPr>
        </p:nvSpPr>
        <p:spPr/>
        <p:txBody>
          <a:bodyPr>
            <a:normAutofit/>
          </a:bodyPr>
          <a:lstStyle/>
          <a:p>
            <a:r>
              <a:rPr lang="en-US" dirty="0"/>
              <a:t>Handling exceptions with the </a:t>
            </a:r>
            <a:r>
              <a:rPr lang="en-US" dirty="0">
                <a:latin typeface="Courier New" panose="02070309020205020404" pitchFamily="49" charset="0"/>
                <a:cs typeface="Courier New" panose="02070309020205020404" pitchFamily="49" charset="0"/>
              </a:rPr>
              <a:t>try catch</a:t>
            </a:r>
            <a:r>
              <a:rPr lang="en-US" dirty="0"/>
              <a:t> statement (continued)</a:t>
            </a:r>
          </a:p>
          <a:p>
            <a:pPr lvl="1"/>
            <a:r>
              <a:rPr lang="en-US" dirty="0"/>
              <a:t>Syntax, where </a:t>
            </a:r>
            <a:r>
              <a:rPr lang="en-US" i="1" dirty="0">
                <a:latin typeface="Courier New" panose="02070309020205020404" pitchFamily="49" charset="0"/>
                <a:cs typeface="Courier New" panose="02070309020205020404" pitchFamily="49" charset="0"/>
              </a:rPr>
              <a:t>error</a:t>
            </a:r>
            <a:r>
              <a:rPr lang="en-US" dirty="0"/>
              <a:t> is an error object that contains information about the error:</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might contain an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 (</a:t>
            </a:r>
            <a:r>
              <a:rPr lang="en-US" i="1" dirty="0">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respond to the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try catch statement: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userName</a:t>
            </a:r>
            <a:r>
              <a:rPr lang="en-US" dirty="0">
                <a:latin typeface="Courier New" panose="02070309020205020404" pitchFamily="49" charset="0"/>
                <a:cs typeface="Courier New" panose="02070309020205020404" pitchFamily="49" charset="0"/>
              </a:rPr>
              <a:t> = "Jenkins";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("The user is " + username);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("Invalid 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932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F6F7-2132-8A40-9C21-9D1C632111C5}"/>
              </a:ext>
            </a:extLst>
          </p:cNvPr>
          <p:cNvSpPr>
            <a:spLocks noGrp="1"/>
          </p:cNvSpPr>
          <p:nvPr>
            <p:ph type="title"/>
          </p:nvPr>
        </p:nvSpPr>
        <p:spPr/>
        <p:txBody>
          <a:bodyPr/>
          <a:lstStyle/>
          <a:p>
            <a:r>
              <a:rPr lang="en-US" dirty="0"/>
              <a:t>Managing Errors (3 of 10)</a:t>
            </a:r>
          </a:p>
        </p:txBody>
      </p:sp>
      <p:sp>
        <p:nvSpPr>
          <p:cNvPr id="3" name="Text Placeholder 2">
            <a:extLst>
              <a:ext uri="{FF2B5EF4-FFF2-40B4-BE49-F238E27FC236}">
                <a16:creationId xmlns:a16="http://schemas.microsoft.com/office/drawing/2014/main" id="{D96B4D3C-A06B-654C-B98C-1E2C4C7DF658}"/>
              </a:ext>
            </a:extLst>
          </p:cNvPr>
          <p:cNvSpPr>
            <a:spLocks noGrp="1"/>
          </p:cNvSpPr>
          <p:nvPr>
            <p:ph type="body" sz="quarter" idx="17"/>
          </p:nvPr>
        </p:nvSpPr>
        <p:spPr/>
        <p:txBody>
          <a:bodyPr>
            <a:normAutofit fontScale="92500" lnSpcReduction="10000"/>
          </a:bodyPr>
          <a:lstStyle/>
          <a:p>
            <a:r>
              <a:rPr lang="en-US" dirty="0"/>
              <a:t>Throwing an exception</a:t>
            </a:r>
          </a:p>
          <a:p>
            <a:pPr lvl="1"/>
            <a:r>
              <a:rPr lang="en-US" dirty="0"/>
              <a:t>The code can </a:t>
            </a:r>
            <a:r>
              <a:rPr lang="en-US" b="1" dirty="0">
                <a:solidFill>
                  <a:srgbClr val="004A78"/>
                </a:solidFill>
              </a:rPr>
              <a:t>throw</a:t>
            </a:r>
            <a:r>
              <a:rPr lang="en-US" dirty="0"/>
              <a:t> an </a:t>
            </a:r>
            <a:r>
              <a:rPr lang="en-US" b="1" dirty="0">
                <a:solidFill>
                  <a:srgbClr val="004A78"/>
                </a:solidFill>
              </a:rPr>
              <a:t>exception</a:t>
            </a:r>
            <a:r>
              <a:rPr lang="en-US" dirty="0"/>
              <a:t> (a programmer-defined error) in response to user errors not recognized by the JavaScript interpreter</a:t>
            </a:r>
          </a:p>
          <a:p>
            <a:pPr lvl="1"/>
            <a:r>
              <a:rPr lang="en-US" dirty="0"/>
              <a:t>Syntax: </a:t>
            </a:r>
            <a:r>
              <a:rPr lang="en-US" dirty="0">
                <a:latin typeface="Courier New" panose="02070309020205020404" pitchFamily="49" charset="0"/>
                <a:cs typeface="Courier New" panose="02070309020205020404" pitchFamily="49" charset="0"/>
              </a:rPr>
              <a:t>throw </a:t>
            </a:r>
            <a:r>
              <a:rPr lang="en-US" i="1" dirty="0">
                <a:latin typeface="Courier New" panose="02070309020205020404" pitchFamily="49" charset="0"/>
                <a:cs typeface="Courier New" panose="02070309020205020404" pitchFamily="49" charset="0"/>
              </a:rPr>
              <a:t>id</a:t>
            </a:r>
            <a:r>
              <a:rPr lang="en-US" dirty="0"/>
              <a:t>, where </a:t>
            </a:r>
            <a:r>
              <a:rPr lang="en-US" i="1" dirty="0">
                <a:latin typeface="Courier New" panose="02070309020205020404" pitchFamily="49" charset="0"/>
                <a:cs typeface="Courier New" panose="02070309020205020404" pitchFamily="49" charset="0"/>
              </a:rPr>
              <a:t>id</a:t>
            </a:r>
            <a:r>
              <a:rPr lang="en-US" dirty="0"/>
              <a:t> is a value or text string that identifies the error</a:t>
            </a:r>
          </a:p>
          <a:p>
            <a:pPr lvl="1"/>
            <a:r>
              <a:rPr lang="en-US" dirty="0"/>
              <a:t>Sample exception to prevent calculating the square root of a negative number:</a:t>
            </a:r>
            <a:br>
              <a:rPr lang="en-US" dirty="0"/>
            </a:br>
            <a:r>
              <a:rPr lang="en-US" dirty="0">
                <a:latin typeface="Courier New" panose="02070309020205020404" pitchFamily="49" charset="0"/>
                <a:cs typeface="Courier New" panose="02070309020205020404" pitchFamily="49" charset="0"/>
              </a:rPr>
              <a:t>if (number &lt; 0) throw "Attempt to calculate the square root of a negative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sqrt = number**0.5;</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("The square root of " + number is + " is " + sqrt);</a:t>
            </a:r>
          </a:p>
          <a:p>
            <a:pPr lvl="1"/>
            <a:r>
              <a:rPr lang="en-US" dirty="0"/>
              <a:t>Sample </a:t>
            </a:r>
            <a:r>
              <a:rPr lang="en-US" dirty="0">
                <a:latin typeface="Courier New" panose="02070309020205020404" pitchFamily="49" charset="0"/>
                <a:cs typeface="Courier New" panose="02070309020205020404" pitchFamily="49" charset="0"/>
              </a:rPr>
              <a:t>try catch</a:t>
            </a:r>
            <a:r>
              <a:rPr lang="en-US" dirty="0"/>
              <a:t> statement that throws an exception for a missing input: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IDBox</a:t>
            </a:r>
            <a:r>
              <a:rPr lang="en-US" dirty="0">
                <a:latin typeface="Courier New" panose="02070309020205020404" pitchFamily="49" charset="0"/>
                <a:cs typeface="Courier New" panose="02070309020205020404" pitchFamily="49" charset="0"/>
              </a:rPr>
              <a:t>").value;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 throw "Missing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("Your user ID is " +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 must enter a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4025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B48-5403-0943-96E4-5C37972231D8}"/>
              </a:ext>
            </a:extLst>
          </p:cNvPr>
          <p:cNvSpPr>
            <a:spLocks noGrp="1"/>
          </p:cNvSpPr>
          <p:nvPr>
            <p:ph type="title"/>
          </p:nvPr>
        </p:nvSpPr>
        <p:spPr/>
        <p:txBody>
          <a:bodyPr/>
          <a:lstStyle/>
          <a:p>
            <a:r>
              <a:rPr lang="en-US" dirty="0"/>
              <a:t>Introduction to Debugging (2 of 6)</a:t>
            </a:r>
          </a:p>
        </p:txBody>
      </p:sp>
      <p:pic>
        <p:nvPicPr>
          <p:cNvPr id="7" name="Picture Placeholder 6" descr="An image of the console of Google's Chrome Browser is shown. A JavaScript error is listed when a particular H T M L file is loaded in the browser. The error is highlighted in the document in the Sources tab. In the Console panel at the bottom, the error message is displayed along with the location of the load-time error in the document.">
            <a:extLst>
              <a:ext uri="{FF2B5EF4-FFF2-40B4-BE49-F238E27FC236}">
                <a16:creationId xmlns:a16="http://schemas.microsoft.com/office/drawing/2014/main" id="{BC999930-ED72-114A-B1FE-2265953FEF69}"/>
              </a:ext>
            </a:extLst>
          </p:cNvPr>
          <p:cNvPicPr>
            <a:picLocks noGrp="1" noChangeAspect="1"/>
          </p:cNvPicPr>
          <p:nvPr>
            <p:ph type="pic" sz="quarter" idx="10"/>
          </p:nvPr>
        </p:nvPicPr>
        <p:blipFill>
          <a:blip r:embed="rId2"/>
          <a:stretch>
            <a:fillRect/>
          </a:stretch>
        </p:blipFill>
        <p:spPr>
          <a:xfrm>
            <a:off x="733117" y="1338194"/>
            <a:ext cx="6148945" cy="4874164"/>
          </a:xfrm>
        </p:spPr>
      </p:pic>
      <p:sp>
        <p:nvSpPr>
          <p:cNvPr id="4" name="Text Placeholder 3">
            <a:extLst>
              <a:ext uri="{FF2B5EF4-FFF2-40B4-BE49-F238E27FC236}">
                <a16:creationId xmlns:a16="http://schemas.microsoft.com/office/drawing/2014/main" id="{C55C8BE5-0077-CA47-939A-C97B71E02A27}"/>
              </a:ext>
            </a:extLst>
          </p:cNvPr>
          <p:cNvSpPr>
            <a:spLocks noGrp="1"/>
          </p:cNvSpPr>
          <p:nvPr>
            <p:ph type="body" sz="quarter" idx="11"/>
          </p:nvPr>
        </p:nvSpPr>
        <p:spPr/>
        <p:txBody>
          <a:bodyPr/>
          <a:lstStyle/>
          <a:p>
            <a:r>
              <a:rPr lang="en-US" dirty="0"/>
              <a:t>Figure 4-1 Load-time error viewed in the Chrome browser console</a:t>
            </a:r>
          </a:p>
        </p:txBody>
      </p:sp>
    </p:spTree>
    <p:extLst>
      <p:ext uri="{BB962C8B-B14F-4D97-AF65-F5344CB8AC3E}">
        <p14:creationId xmlns:p14="http://schemas.microsoft.com/office/powerpoint/2010/main" val="30918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0FEC-E614-904E-867C-453EB04A2DD2}"/>
              </a:ext>
            </a:extLst>
          </p:cNvPr>
          <p:cNvSpPr>
            <a:spLocks noGrp="1"/>
          </p:cNvSpPr>
          <p:nvPr>
            <p:ph type="title"/>
          </p:nvPr>
        </p:nvSpPr>
        <p:spPr/>
        <p:txBody>
          <a:bodyPr/>
          <a:lstStyle/>
          <a:p>
            <a:r>
              <a:rPr lang="en-US" dirty="0"/>
              <a:t>Managing Errors (4 of 10)</a:t>
            </a:r>
          </a:p>
        </p:txBody>
      </p:sp>
      <p:sp>
        <p:nvSpPr>
          <p:cNvPr id="3" name="Text Placeholder 2">
            <a:extLst>
              <a:ext uri="{FF2B5EF4-FFF2-40B4-BE49-F238E27FC236}">
                <a16:creationId xmlns:a16="http://schemas.microsoft.com/office/drawing/2014/main" id="{B211267D-2B01-A740-A285-C3E9638A7993}"/>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try catch finally</a:t>
            </a:r>
            <a:r>
              <a:rPr lang="en-US" dirty="0"/>
              <a:t> statement</a:t>
            </a:r>
          </a:p>
          <a:p>
            <a:pPr lvl="1"/>
            <a:r>
              <a:rPr lang="en-US" dirty="0"/>
              <a:t>A </a:t>
            </a:r>
            <a:r>
              <a:rPr lang="en-US" dirty="0">
                <a:latin typeface="Courier New" panose="02070309020205020404" pitchFamily="49" charset="0"/>
                <a:cs typeface="Courier New" panose="02070309020205020404" pitchFamily="49" charset="0"/>
              </a:rPr>
              <a:t>finally</a:t>
            </a:r>
            <a:r>
              <a:rPr lang="en-US" dirty="0"/>
              <a:t> clause, which is always executed (whether or not an error is found), can supplement exception handling</a:t>
            </a:r>
          </a:p>
          <a:p>
            <a:pPr lvl="1"/>
            <a:r>
              <a:rPr lang="en-US" dirty="0"/>
              <a:t>Syntax for a try catch finally statement: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might contain an error;</a:t>
            </a:r>
            <a:br>
              <a:rPr lang="en-US" i="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 (</a:t>
            </a:r>
            <a:r>
              <a:rPr lang="en-US" i="1" dirty="0">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to respond to the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finally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to run with or without an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03031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0FEC-E614-904E-867C-453EB04A2DD2}"/>
              </a:ext>
            </a:extLst>
          </p:cNvPr>
          <p:cNvSpPr>
            <a:spLocks noGrp="1"/>
          </p:cNvSpPr>
          <p:nvPr>
            <p:ph type="title"/>
          </p:nvPr>
        </p:nvSpPr>
        <p:spPr/>
        <p:txBody>
          <a:bodyPr/>
          <a:lstStyle/>
          <a:p>
            <a:r>
              <a:rPr lang="en-US" dirty="0"/>
              <a:t>Managing Errors (5 of 10)</a:t>
            </a:r>
          </a:p>
        </p:txBody>
      </p:sp>
      <p:sp>
        <p:nvSpPr>
          <p:cNvPr id="3" name="Text Placeholder 2">
            <a:extLst>
              <a:ext uri="{FF2B5EF4-FFF2-40B4-BE49-F238E27FC236}">
                <a16:creationId xmlns:a16="http://schemas.microsoft.com/office/drawing/2014/main" id="{B211267D-2B01-A740-A285-C3E9638A7993}"/>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try catch finally</a:t>
            </a:r>
            <a:r>
              <a:rPr lang="en-US" dirty="0"/>
              <a:t> statement (continued)</a:t>
            </a:r>
          </a:p>
          <a:p>
            <a:pPr lvl="1"/>
            <a:r>
              <a:rPr lang="en-US" dirty="0"/>
              <a:t>Sample use of </a:t>
            </a:r>
            <a:r>
              <a:rPr lang="en-US" dirty="0">
                <a:latin typeface="Courier New" panose="02070309020205020404" pitchFamily="49" charset="0"/>
                <a:cs typeface="Courier New" panose="02070309020205020404" pitchFamily="49" charset="0"/>
              </a:rPr>
              <a:t>try catch finally</a:t>
            </a:r>
            <a:r>
              <a:rPr lang="en-US" dirty="0"/>
              <a:t> statement: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IDBox</a:t>
            </a:r>
            <a:r>
              <a:rPr lang="en-US" dirty="0">
                <a:latin typeface="Courier New" panose="02070309020205020404" pitchFamily="49" charset="0"/>
                <a:cs typeface="Courier New" panose="02070309020205020404" pitchFamily="49" charset="0"/>
              </a:rPr>
              <a:t>").value;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 throw "Missing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("Your user ID is " +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 must enter a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finally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("Thank You");</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Multiple </a:t>
            </a:r>
            <a:r>
              <a:rPr lang="en-US" dirty="0">
                <a:latin typeface="Courier New" panose="02070309020205020404" pitchFamily="49" charset="0"/>
                <a:cs typeface="Courier New" panose="02070309020205020404" pitchFamily="49" charset="0"/>
              </a:rPr>
              <a:t>catch</a:t>
            </a:r>
            <a:r>
              <a:rPr lang="en-US" dirty="0"/>
              <a:t> statements can be included to handle multiple exception types</a:t>
            </a:r>
          </a:p>
          <a:p>
            <a:pPr lvl="1"/>
            <a:r>
              <a:rPr lang="en-US" dirty="0"/>
              <a:t>The nearest </a:t>
            </a:r>
            <a:r>
              <a:rPr lang="en-US" dirty="0">
                <a:latin typeface="Courier New" panose="02070309020205020404" pitchFamily="49" charset="0"/>
                <a:cs typeface="Courier New" panose="02070309020205020404" pitchFamily="49" charset="0"/>
              </a:rPr>
              <a:t>catch</a:t>
            </a:r>
            <a:r>
              <a:rPr lang="en-US" dirty="0"/>
              <a:t> statement to the thrown exception is executed</a:t>
            </a:r>
          </a:p>
          <a:p>
            <a:pPr lvl="1"/>
            <a:r>
              <a:rPr lang="en-US" dirty="0"/>
              <a:t>Every </a:t>
            </a:r>
            <a:r>
              <a:rPr lang="en-US" dirty="0">
                <a:latin typeface="Courier New" panose="02070309020205020404" pitchFamily="49" charset="0"/>
                <a:cs typeface="Courier New" panose="02070309020205020404" pitchFamily="49" charset="0"/>
              </a:rPr>
              <a:t>try</a:t>
            </a:r>
            <a:r>
              <a:rPr lang="en-US" dirty="0"/>
              <a:t> statement must be followed by a </a:t>
            </a:r>
            <a:r>
              <a:rPr lang="en-US" dirty="0">
                <a:latin typeface="Courier New" panose="02070309020205020404" pitchFamily="49" charset="0"/>
                <a:cs typeface="Courier New" panose="02070309020205020404" pitchFamily="49" charset="0"/>
              </a:rPr>
              <a:t>catch</a:t>
            </a:r>
            <a:r>
              <a:rPr lang="en-US" dirty="0"/>
              <a:t> or </a:t>
            </a:r>
            <a:r>
              <a:rPr lang="en-US" dirty="0">
                <a:latin typeface="Courier New" panose="02070309020205020404" pitchFamily="49" charset="0"/>
                <a:cs typeface="Courier New" panose="02070309020205020404" pitchFamily="49" charset="0"/>
              </a:rPr>
              <a:t>finally</a:t>
            </a:r>
            <a:r>
              <a:rPr lang="en-US" dirty="0"/>
              <a:t> statement or both</a:t>
            </a:r>
          </a:p>
        </p:txBody>
      </p:sp>
    </p:spTree>
    <p:extLst>
      <p:ext uri="{BB962C8B-B14F-4D97-AF65-F5344CB8AC3E}">
        <p14:creationId xmlns:p14="http://schemas.microsoft.com/office/powerpoint/2010/main" val="400376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D85-99FB-854D-AA3C-50F5D7FB006B}"/>
              </a:ext>
            </a:extLst>
          </p:cNvPr>
          <p:cNvSpPr>
            <a:spLocks noGrp="1"/>
          </p:cNvSpPr>
          <p:nvPr>
            <p:ph type="title"/>
          </p:nvPr>
        </p:nvSpPr>
        <p:spPr/>
        <p:txBody>
          <a:bodyPr/>
          <a:lstStyle/>
          <a:p>
            <a:r>
              <a:rPr lang="en-US" dirty="0"/>
              <a:t>Managing Errors (6 of 10)</a:t>
            </a:r>
          </a:p>
        </p:txBody>
      </p:sp>
      <p:sp>
        <p:nvSpPr>
          <p:cNvPr id="3" name="Text Placeholder 2">
            <a:extLst>
              <a:ext uri="{FF2B5EF4-FFF2-40B4-BE49-F238E27FC236}">
                <a16:creationId xmlns:a16="http://schemas.microsoft.com/office/drawing/2014/main" id="{5C54A1C6-E566-1B4F-943F-D99537AD2439}"/>
              </a:ext>
            </a:extLst>
          </p:cNvPr>
          <p:cNvSpPr>
            <a:spLocks noGrp="1"/>
          </p:cNvSpPr>
          <p:nvPr>
            <p:ph type="body" sz="quarter" idx="17"/>
          </p:nvPr>
        </p:nvSpPr>
        <p:spPr/>
        <p:txBody>
          <a:bodyPr/>
          <a:lstStyle/>
          <a:p>
            <a:r>
              <a:rPr lang="en-US" dirty="0"/>
              <a:t>The </a:t>
            </a:r>
            <a:r>
              <a:rPr lang="en-US" i="1" dirty="0">
                <a:latin typeface="Courier New" panose="02070309020205020404" pitchFamily="49" charset="0"/>
                <a:cs typeface="Courier New" panose="02070309020205020404" pitchFamily="49" charset="0"/>
              </a:rPr>
              <a:t>error</a:t>
            </a:r>
            <a:r>
              <a:rPr lang="en-US" dirty="0"/>
              <a:t> parameter in the </a:t>
            </a:r>
            <a:r>
              <a:rPr lang="en-US" dirty="0">
                <a:latin typeface="Courier New" panose="02070309020205020404" pitchFamily="49" charset="0"/>
                <a:cs typeface="Courier New" panose="02070309020205020404" pitchFamily="49" charset="0"/>
              </a:rPr>
              <a:t>catch</a:t>
            </a:r>
            <a:r>
              <a:rPr lang="en-US" dirty="0"/>
              <a:t> statement</a:t>
            </a:r>
          </a:p>
          <a:p>
            <a:pPr lvl="1"/>
            <a:r>
              <a:rPr lang="en-US" dirty="0"/>
              <a:t>Contains information about the error that was caught</a:t>
            </a:r>
          </a:p>
          <a:p>
            <a:pPr lvl="1"/>
            <a:r>
              <a:rPr lang="en-US" dirty="0"/>
              <a:t>Object for built-in errors has </a:t>
            </a:r>
            <a:r>
              <a:rPr lang="en-US" dirty="0">
                <a:latin typeface="Courier New" panose="02070309020205020404" pitchFamily="49" charset="0"/>
                <a:cs typeface="Courier New" panose="02070309020205020404" pitchFamily="49" charset="0"/>
              </a:rPr>
              <a:t>name</a:t>
            </a:r>
            <a:r>
              <a:rPr lang="en-US" dirty="0"/>
              <a:t> a property and </a:t>
            </a:r>
            <a:r>
              <a:rPr lang="en-US" dirty="0">
                <a:latin typeface="Courier New" panose="02070309020205020404" pitchFamily="49" charset="0"/>
                <a:cs typeface="Courier New" panose="02070309020205020404" pitchFamily="49" charset="0"/>
              </a:rPr>
              <a:t>message</a:t>
            </a:r>
            <a:r>
              <a:rPr lang="en-US" dirty="0"/>
              <a:t> property (description)</a:t>
            </a:r>
          </a:p>
          <a:p>
            <a:pPr lvl="1"/>
            <a:r>
              <a:rPr lang="en-US" dirty="0"/>
              <a:t>For custom errors, the </a:t>
            </a:r>
            <a:r>
              <a:rPr lang="en-US" dirty="0">
                <a:latin typeface="Courier New" panose="02070309020205020404" pitchFamily="49" charset="0"/>
                <a:cs typeface="Courier New" panose="02070309020205020404" pitchFamily="49" charset="0"/>
              </a:rPr>
              <a:t>id</a:t>
            </a:r>
            <a:r>
              <a:rPr lang="en-US" dirty="0"/>
              <a:t> specified in the </a:t>
            </a:r>
            <a:r>
              <a:rPr lang="en-US" dirty="0">
                <a:latin typeface="Courier New" panose="02070309020205020404" pitchFamily="49" charset="0"/>
                <a:cs typeface="Courier New" panose="02070309020205020404" pitchFamily="49" charset="0"/>
              </a:rPr>
              <a:t>throw</a:t>
            </a:r>
            <a:r>
              <a:rPr lang="en-US" dirty="0"/>
              <a:t> operator serves as the error message</a:t>
            </a:r>
          </a:p>
          <a:p>
            <a:pPr lvl="1"/>
            <a:r>
              <a:rPr lang="en-US" dirty="0"/>
              <a:t>The </a:t>
            </a:r>
            <a:r>
              <a:rPr lang="en-US" i="1" dirty="0">
                <a:latin typeface="Courier New" panose="02070309020205020404" pitchFamily="49" charset="0"/>
                <a:cs typeface="Courier New" panose="02070309020205020404" pitchFamily="49" charset="0"/>
              </a:rPr>
              <a:t>error</a:t>
            </a:r>
            <a:r>
              <a:rPr lang="en-US" dirty="0"/>
              <a:t> parameter is optional in ES10 (2019)</a:t>
            </a:r>
          </a:p>
        </p:txBody>
      </p:sp>
    </p:spTree>
    <p:extLst>
      <p:ext uri="{BB962C8B-B14F-4D97-AF65-F5344CB8AC3E}">
        <p14:creationId xmlns:p14="http://schemas.microsoft.com/office/powerpoint/2010/main" val="1160889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(7 of 10)</a:t>
            </a:r>
          </a:p>
        </p:txBody>
      </p:sp>
      <p:pic>
        <p:nvPicPr>
          <p:cNvPr id="7" name="Picture Placeholder 6" descr="A try catch statement is included in a code block. Program code. In the code, the words in the variable names are merged, and the code contains the following keywords: function, try, catch. Line 1: Forward slash, asterisk, verify acres text box entry is a positive number, asterisk, forward slash. Line 2: function verify Acres, left parenthesis, right parenthesis, left brace. Line 3, indented once: try, left brace. Line 4, indented twice: if, left parenthesis, exclamation mark, left parenthesis, acres Box, dot, value, greater than, 0, right parenthesis, right parenthesis, throw, left double quotation mark, Enter a positive acreage, right double quotation mark, right double quotation mark, semicolon. Line 5, indented twice: test Form Completeness, left parenthesis, right parenthesis, semicolon. Line 6, indented once: Right brace, catch, left parenthesis, error, right parenthesis, left brace. Line 7, indented twice: message Element, dot, inner H T M L, equals, error, semicolon. Line 8, message Head Element, dot, inner H T M L, equals, left double quotation mark, right double quotation mark, semicolon. Line 9, indented once: Right brace. Line 10: Right brace. Line 4 of the above code throws an exception, if acres Box dot value is not a positive number. This line has the text describing the error in double quotation marks. In line 5, the test Form Completeness function is called if no exception is thrown. Lines 7 and 8 display the text of the error and display an empty text string for the tractor model, if an exception is thrown.">
            <a:extLst>
              <a:ext uri="{FF2B5EF4-FFF2-40B4-BE49-F238E27FC236}">
                <a16:creationId xmlns:a16="http://schemas.microsoft.com/office/drawing/2014/main" id="{B10DA4C9-ADB1-B14F-B43F-B95F92349AAC}"/>
              </a:ext>
            </a:extLst>
          </p:cNvPr>
          <p:cNvPicPr>
            <a:picLocks noGrp="1" noChangeAspect="1"/>
          </p:cNvPicPr>
          <p:nvPr>
            <p:ph type="pic" sz="quarter" idx="10"/>
          </p:nvPr>
        </p:nvPicPr>
        <p:blipFill>
          <a:blip r:embed="rId2"/>
          <a:stretch>
            <a:fillRect/>
          </a:stretch>
        </p:blipFill>
        <p:spPr>
          <a:xfrm>
            <a:off x="731520" y="1619557"/>
            <a:ext cx="9868504" cy="3417664"/>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7478972" y="5206715"/>
            <a:ext cx="3976406" cy="672105"/>
          </a:xfrm>
        </p:spPr>
        <p:txBody>
          <a:bodyPr/>
          <a:lstStyle/>
          <a:p>
            <a:r>
              <a:rPr lang="en-US" dirty="0"/>
              <a:t>Figure 4-26 Creating a </a:t>
            </a:r>
            <a:r>
              <a:rPr lang="en-US" dirty="0">
                <a:latin typeface="Courier New" panose="02070309020205020404" pitchFamily="49" charset="0"/>
                <a:cs typeface="Courier New" panose="02070309020205020404" pitchFamily="49" charset="0"/>
              </a:rPr>
              <a:t>try catch</a:t>
            </a:r>
            <a:r>
              <a:rPr lang="en-US" dirty="0"/>
              <a:t> statement</a:t>
            </a:r>
          </a:p>
        </p:txBody>
      </p:sp>
    </p:spTree>
    <p:extLst>
      <p:ext uri="{BB962C8B-B14F-4D97-AF65-F5344CB8AC3E}">
        <p14:creationId xmlns:p14="http://schemas.microsoft.com/office/powerpoint/2010/main" val="190216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(8 of 10)</a:t>
            </a:r>
          </a:p>
        </p:txBody>
      </p:sp>
      <p:pic>
        <p:nvPicPr>
          <p:cNvPr id="7" name="Picture Placeholder 6" descr="The webpage of Tube Farm Equipment is shown in the image. The webpage catches an invalid acreage and displays a message when an invalid acreage is entered. In the acres to cultivate input field, the user enters zero. The text of the error caught by the try catch statement is displayed in the left panel. The following is displayed. Enter a positive acreage.">
            <a:extLst>
              <a:ext uri="{FF2B5EF4-FFF2-40B4-BE49-F238E27FC236}">
                <a16:creationId xmlns:a16="http://schemas.microsoft.com/office/drawing/2014/main" id="{DB935F29-FC5E-9E40-A412-93D95BA32630}"/>
              </a:ext>
            </a:extLst>
          </p:cNvPr>
          <p:cNvPicPr>
            <a:picLocks noGrp="1" noChangeAspect="1"/>
          </p:cNvPicPr>
          <p:nvPr>
            <p:ph type="pic" sz="quarter" idx="10"/>
          </p:nvPr>
        </p:nvPicPr>
        <p:blipFill>
          <a:blip r:embed="rId2"/>
          <a:stretch>
            <a:fillRect/>
          </a:stretch>
        </p:blipFill>
        <p:spPr>
          <a:xfrm>
            <a:off x="731518" y="1619556"/>
            <a:ext cx="9577411" cy="3417665"/>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2734408" y="5169500"/>
            <a:ext cx="5284177" cy="709320"/>
          </a:xfrm>
        </p:spPr>
        <p:txBody>
          <a:bodyPr/>
          <a:lstStyle/>
          <a:p>
            <a:r>
              <a:rPr lang="en-US" dirty="0"/>
              <a:t>Figure 4-27 Catching an invalid acreage</a:t>
            </a:r>
          </a:p>
        </p:txBody>
      </p:sp>
    </p:spTree>
    <p:extLst>
      <p:ext uri="{BB962C8B-B14F-4D97-AF65-F5344CB8AC3E}">
        <p14:creationId xmlns:p14="http://schemas.microsoft.com/office/powerpoint/2010/main" val="278738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(9 of 10)</a:t>
            </a:r>
          </a:p>
        </p:txBody>
      </p:sp>
      <p:pic>
        <p:nvPicPr>
          <p:cNvPr id="7" name="Picture Placeholder 6" descr="A code block that tests for invalid months of operation is shown. Program code. In the code, the words in the variable names are merged, and the code contains the following keywords: function, try, catch, if. Line 1: Forward slash, asterisk, verify months text box entry is between 1 and 12, asterisk, forward slash. Line 2: function verify Months, left parenthesis, right parenthesis, left brace. Line 3, indented once: try, left brace. Line 4, indented twice: if, left parenthesis, exclamation mark, left parenthesis, months Box, dot, value, greater than or equals, 1, ampersand, ampersand, months Box, dot, value, less than or equals, 12, right parenthesis, right parenthesis. Line 5, indented 3 times: throw, left double quotation mark, Enter months between 1 and 12, right double quotation mark, semicolon. Line 6, indented twice: test Form Completeness, left parenthesis, right parenthesis, semicolon. Line 7, indented once: Right brace, catch, left parenthesis, error, right parenthesis, left brace. Line 8, indented twice: message Element, dot, inner H T M L, equals, error, semicolon. Line 9, message Head Element, dot, inner H T M L, equals, left double quotation mark, right double quotation mark, semicolon. Line 10, indented once: Right brace. Line 11: Right brace. Line 4 of the above code throws an exception, if months is not between 1 and 12. Line 5 contains the text describing the error in double quotation marks. In line 6, the test Form Completeness function is called if no exception is thrown. Line 9 displays the text of the error and removes any text of the recommended tractor mode.">
            <a:extLst>
              <a:ext uri="{FF2B5EF4-FFF2-40B4-BE49-F238E27FC236}">
                <a16:creationId xmlns:a16="http://schemas.microsoft.com/office/drawing/2014/main" id="{BFFCB1B0-18D2-704B-BF9C-3CE23AF42A2F}"/>
              </a:ext>
            </a:extLst>
          </p:cNvPr>
          <p:cNvPicPr>
            <a:picLocks noGrp="1" noChangeAspect="1"/>
          </p:cNvPicPr>
          <p:nvPr>
            <p:ph type="pic" sz="quarter" idx="10"/>
          </p:nvPr>
        </p:nvPicPr>
        <p:blipFill>
          <a:blip r:embed="rId2"/>
          <a:stretch>
            <a:fillRect/>
          </a:stretch>
        </p:blipFill>
        <p:spPr>
          <a:xfrm>
            <a:off x="731520" y="1619556"/>
            <a:ext cx="9053210" cy="4107475"/>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9914020" y="4070657"/>
            <a:ext cx="1541357" cy="1808163"/>
          </a:xfrm>
        </p:spPr>
        <p:txBody>
          <a:bodyPr/>
          <a:lstStyle/>
          <a:p>
            <a:r>
              <a:rPr lang="en-US" dirty="0"/>
              <a:t>Figure 4-28 Testing for invalid months of operation</a:t>
            </a:r>
          </a:p>
        </p:txBody>
      </p:sp>
    </p:spTree>
    <p:extLst>
      <p:ext uri="{BB962C8B-B14F-4D97-AF65-F5344CB8AC3E}">
        <p14:creationId xmlns:p14="http://schemas.microsoft.com/office/powerpoint/2010/main" val="294059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(10 of 10)</a:t>
            </a:r>
          </a:p>
        </p:txBody>
      </p:sp>
      <p:pic>
        <p:nvPicPr>
          <p:cNvPr id="7" name="Picture Placeholder 6" descr="The webpage of Tube Farm Equipment is shown in the image. The webpage catches an invalid duration of operation and displays a message when an invalid duration of operation is entered in the months of operation input field. The user commits and error by specifying a month value larger than 12. The text of the error caught by the try catch statement is displayed in the left panel. The following is displayed. Enter months between 1 and 12.">
            <a:extLst>
              <a:ext uri="{FF2B5EF4-FFF2-40B4-BE49-F238E27FC236}">
                <a16:creationId xmlns:a16="http://schemas.microsoft.com/office/drawing/2014/main" id="{C44818F2-F0ED-3D48-9CE2-249078CAAFE5}"/>
              </a:ext>
            </a:extLst>
          </p:cNvPr>
          <p:cNvPicPr>
            <a:picLocks noGrp="1" noChangeAspect="1"/>
          </p:cNvPicPr>
          <p:nvPr>
            <p:ph type="pic" sz="quarter" idx="10"/>
          </p:nvPr>
        </p:nvPicPr>
        <p:blipFill>
          <a:blip r:embed="rId2"/>
          <a:stretch>
            <a:fillRect/>
          </a:stretch>
        </p:blipFill>
        <p:spPr>
          <a:xfrm>
            <a:off x="731519" y="1619556"/>
            <a:ext cx="8365421" cy="4460401"/>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9272336" y="4070657"/>
            <a:ext cx="2183041" cy="1808163"/>
          </a:xfrm>
        </p:spPr>
        <p:txBody>
          <a:bodyPr/>
          <a:lstStyle/>
          <a:p>
            <a:r>
              <a:rPr lang="en-US" dirty="0"/>
              <a:t>Figure 4-29 Catching an invalid duration of operation</a:t>
            </a:r>
          </a:p>
        </p:txBody>
      </p:sp>
    </p:spTree>
    <p:extLst>
      <p:ext uri="{BB962C8B-B14F-4D97-AF65-F5344CB8AC3E}">
        <p14:creationId xmlns:p14="http://schemas.microsoft.com/office/powerpoint/2010/main" val="13795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Understand four different types of errors that programmers must deal with.</a:t>
            </a:r>
          </a:p>
          <a:p>
            <a:pPr lvl="1"/>
            <a:r>
              <a:rPr lang="en-US" dirty="0"/>
              <a:t>Use the debugger console to locate errors in a program.</a:t>
            </a:r>
          </a:p>
          <a:p>
            <a:pPr lvl="1"/>
            <a:r>
              <a:rPr lang="en-US" dirty="0"/>
              <a:t>Use JavaScript in strict mode.</a:t>
            </a:r>
          </a:p>
          <a:p>
            <a:pPr lvl="1"/>
            <a:r>
              <a:rPr lang="en-US" dirty="0"/>
              <a:t>Trace an error to its source.</a:t>
            </a:r>
          </a:p>
          <a:p>
            <a:pPr lvl="1"/>
            <a:r>
              <a:rPr lang="en-US" dirty="0"/>
              <a:t>Track the flow of your program using debugger tools.</a:t>
            </a:r>
          </a:p>
          <a:p>
            <a:pPr lvl="1"/>
            <a:r>
              <a:rPr lang="en-US" dirty="0"/>
              <a:t>Manage errors in your code using a </a:t>
            </a:r>
            <a:r>
              <a:rPr lang="en-US" dirty="0">
                <a:latin typeface="Courier New" panose="02070309020205020404" pitchFamily="49" charset="0"/>
                <a:cs typeface="Courier New" panose="02070309020205020404" pitchFamily="49" charset="0"/>
              </a:rPr>
              <a:t>try catch</a:t>
            </a:r>
            <a:r>
              <a:rPr lang="en-US" dirty="0"/>
              <a:t> statement.</a:t>
            </a:r>
          </a:p>
          <a:p>
            <a:pPr lvl="1"/>
            <a:r>
              <a:rPr lang="en-US" dirty="0"/>
              <a:t>Control how a browser handles errors.</a:t>
            </a:r>
          </a:p>
        </p:txBody>
      </p:sp>
    </p:spTree>
    <p:extLst>
      <p:ext uri="{BB962C8B-B14F-4D97-AF65-F5344CB8AC3E}">
        <p14:creationId xmlns:p14="http://schemas.microsoft.com/office/powerpoint/2010/main" val="125479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E71F-B9F7-CB41-B91B-A6C37322DF2F}"/>
              </a:ext>
            </a:extLst>
          </p:cNvPr>
          <p:cNvSpPr>
            <a:spLocks noGrp="1"/>
          </p:cNvSpPr>
          <p:nvPr>
            <p:ph type="title"/>
          </p:nvPr>
        </p:nvSpPr>
        <p:spPr/>
        <p:txBody>
          <a:bodyPr/>
          <a:lstStyle/>
          <a:p>
            <a:r>
              <a:rPr lang="en-US" dirty="0"/>
              <a:t>Introduction to Debugging (3 of 6)</a:t>
            </a:r>
          </a:p>
        </p:txBody>
      </p:sp>
      <p:sp>
        <p:nvSpPr>
          <p:cNvPr id="3" name="Text Placeholder 2">
            <a:extLst>
              <a:ext uri="{FF2B5EF4-FFF2-40B4-BE49-F238E27FC236}">
                <a16:creationId xmlns:a16="http://schemas.microsoft.com/office/drawing/2014/main" id="{7FDA6F02-2991-6B4B-A099-4D6218EA2638}"/>
              </a:ext>
            </a:extLst>
          </p:cNvPr>
          <p:cNvSpPr>
            <a:spLocks noGrp="1"/>
          </p:cNvSpPr>
          <p:nvPr>
            <p:ph type="body" sz="quarter" idx="17"/>
          </p:nvPr>
        </p:nvSpPr>
        <p:spPr/>
        <p:txBody>
          <a:bodyPr>
            <a:normAutofit lnSpcReduction="10000"/>
          </a:bodyPr>
          <a:lstStyle/>
          <a:p>
            <a:r>
              <a:rPr lang="en-US" dirty="0"/>
              <a:t>Runtime errors</a:t>
            </a:r>
          </a:p>
          <a:p>
            <a:pPr lvl="1"/>
            <a:r>
              <a:rPr lang="en-US" b="1" dirty="0">
                <a:solidFill>
                  <a:srgbClr val="004A78"/>
                </a:solidFill>
              </a:rPr>
              <a:t>Runtime errors </a:t>
            </a:r>
            <a:r>
              <a:rPr lang="en-US" dirty="0"/>
              <a:t>occur when the interpreter is unable to run the code</a:t>
            </a:r>
          </a:p>
          <a:p>
            <a:pPr lvl="1"/>
            <a:r>
              <a:rPr lang="en-US" dirty="0"/>
              <a:t>Typical causes: attempting to reference an undeclared function or variable, using an undefined value in an expression, illegal mathematical operations</a:t>
            </a:r>
          </a:p>
          <a:p>
            <a:pPr lvl="1"/>
            <a:r>
              <a:rPr lang="en-US" dirty="0"/>
              <a:t>Sample runtime errors (referencing variables outside their scope):</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defineVariables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 = 25; // percent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amt = 1600; // amount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calculatePercent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result = amt *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/100;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 +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 + "% of " + amt + " is: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(result + "&lt;/p&gt;");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defineVariables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calculatePercent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475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1803-8FE5-8042-9258-A6CE3B892DEC}"/>
              </a:ext>
            </a:extLst>
          </p:cNvPr>
          <p:cNvSpPr>
            <a:spLocks noGrp="1"/>
          </p:cNvSpPr>
          <p:nvPr>
            <p:ph type="title"/>
          </p:nvPr>
        </p:nvSpPr>
        <p:spPr/>
        <p:txBody>
          <a:bodyPr/>
          <a:lstStyle/>
          <a:p>
            <a:r>
              <a:rPr lang="en-US" dirty="0"/>
              <a:t>Introduction to Debugging (4 of 6)</a:t>
            </a:r>
          </a:p>
        </p:txBody>
      </p:sp>
      <p:pic>
        <p:nvPicPr>
          <p:cNvPr id="7" name="Picture Placeholder 6" descr="An image of Chrome browser's console is shown. A runtime error is displayed in the document in the Sources tab. In lines 15 and 16 of the code, the a m t and p c t variables are declared with local scope, limited to the define Variables function. In line 20, red squiggly lines indicate an error in the code. The console window in the bottom, displays the details of the error along with line numbers. The a m t variable is not recognized because it is referenced outside of its scope. The line numbers displayed indicate where the browser encounters the error.">
            <a:extLst>
              <a:ext uri="{FF2B5EF4-FFF2-40B4-BE49-F238E27FC236}">
                <a16:creationId xmlns:a16="http://schemas.microsoft.com/office/drawing/2014/main" id="{153FF2CD-5FEC-3140-96DD-8EC52E0AE5BF}"/>
              </a:ext>
            </a:extLst>
          </p:cNvPr>
          <p:cNvPicPr>
            <a:picLocks noGrp="1" noChangeAspect="1"/>
          </p:cNvPicPr>
          <p:nvPr>
            <p:ph type="pic" sz="quarter" idx="10"/>
          </p:nvPr>
        </p:nvPicPr>
        <p:blipFill>
          <a:blip r:embed="rId2"/>
          <a:stretch>
            <a:fillRect/>
          </a:stretch>
        </p:blipFill>
        <p:spPr>
          <a:xfrm>
            <a:off x="731520" y="1619556"/>
            <a:ext cx="7465072" cy="4540611"/>
          </a:xfrm>
        </p:spPr>
      </p:pic>
      <p:sp>
        <p:nvSpPr>
          <p:cNvPr id="4" name="Text Placeholder 3">
            <a:extLst>
              <a:ext uri="{FF2B5EF4-FFF2-40B4-BE49-F238E27FC236}">
                <a16:creationId xmlns:a16="http://schemas.microsoft.com/office/drawing/2014/main" id="{4E07E7EF-E56D-8F44-939E-F19224D9D538}"/>
              </a:ext>
            </a:extLst>
          </p:cNvPr>
          <p:cNvSpPr>
            <a:spLocks noGrp="1"/>
          </p:cNvSpPr>
          <p:nvPr>
            <p:ph type="body" sz="quarter" idx="11"/>
          </p:nvPr>
        </p:nvSpPr>
        <p:spPr>
          <a:xfrm>
            <a:off x="8357936" y="4070657"/>
            <a:ext cx="3097441" cy="1808163"/>
          </a:xfrm>
        </p:spPr>
        <p:txBody>
          <a:bodyPr/>
          <a:lstStyle/>
          <a:p>
            <a:r>
              <a:rPr lang="en-US" dirty="0"/>
              <a:t>Figure 4-2 Runtime error viewed in the Chrome browser console</a:t>
            </a:r>
          </a:p>
        </p:txBody>
      </p:sp>
    </p:spTree>
    <p:extLst>
      <p:ext uri="{BB962C8B-B14F-4D97-AF65-F5344CB8AC3E}">
        <p14:creationId xmlns:p14="http://schemas.microsoft.com/office/powerpoint/2010/main" val="390806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F5BC-2308-F447-A331-1DBDB0B1B4FF}"/>
              </a:ext>
            </a:extLst>
          </p:cNvPr>
          <p:cNvSpPr>
            <a:spLocks noGrp="1"/>
          </p:cNvSpPr>
          <p:nvPr>
            <p:ph type="title"/>
          </p:nvPr>
        </p:nvSpPr>
        <p:spPr/>
        <p:txBody>
          <a:bodyPr/>
          <a:lstStyle/>
          <a:p>
            <a:r>
              <a:rPr lang="en-US" dirty="0"/>
              <a:t>Introduction to Debugging (5 of 6)</a:t>
            </a:r>
          </a:p>
        </p:txBody>
      </p:sp>
      <p:sp>
        <p:nvSpPr>
          <p:cNvPr id="3" name="Text Placeholder 2">
            <a:extLst>
              <a:ext uri="{FF2B5EF4-FFF2-40B4-BE49-F238E27FC236}">
                <a16:creationId xmlns:a16="http://schemas.microsoft.com/office/drawing/2014/main" id="{3C6F024F-49CE-4A48-9017-69FC5A6AE1BC}"/>
              </a:ext>
            </a:extLst>
          </p:cNvPr>
          <p:cNvSpPr>
            <a:spLocks noGrp="1"/>
          </p:cNvSpPr>
          <p:nvPr>
            <p:ph type="body" sz="quarter" idx="17"/>
          </p:nvPr>
        </p:nvSpPr>
        <p:spPr/>
        <p:txBody>
          <a:bodyPr/>
          <a:lstStyle/>
          <a:p>
            <a:r>
              <a:rPr lang="en-US" dirty="0"/>
              <a:t>Logic errors</a:t>
            </a:r>
          </a:p>
          <a:p>
            <a:pPr lvl="1"/>
            <a:r>
              <a:rPr lang="en-US" dirty="0"/>
              <a:t>A </a:t>
            </a:r>
            <a:r>
              <a:rPr lang="en-US" b="1" dirty="0">
                <a:solidFill>
                  <a:srgbClr val="004A78"/>
                </a:solidFill>
              </a:rPr>
              <a:t>logic error </a:t>
            </a:r>
            <a:r>
              <a:rPr lang="en-US" dirty="0"/>
              <a:t>is a flaw in a program's design that prevents the program from reaching its intended goal</a:t>
            </a:r>
          </a:p>
          <a:p>
            <a:pPr lvl="1"/>
            <a:r>
              <a:rPr lang="en-US" dirty="0"/>
              <a:t>The syntax and statements are correct in themselves but the result is wrong</a:t>
            </a:r>
          </a:p>
          <a:p>
            <a:pPr lvl="1"/>
            <a:r>
              <a:rPr lang="en-US" dirty="0"/>
              <a:t>Sample logic errors (only 2/3 of outcomes are correctly handled):</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compareValues</a:t>
            </a:r>
            <a:r>
              <a:rPr lang="en-US" dirty="0">
                <a:latin typeface="Courier New" panose="02070309020205020404" pitchFamily="49" charset="0"/>
                <a:cs typeface="Courier New" panose="02070309020205020404" pitchFamily="49" charset="0"/>
              </a:rPr>
              <a:t>(a,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 &gt;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 + " is greater than "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 + " is less than "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b="1" dirty="0">
                <a:solidFill>
                  <a:srgbClr val="004A78"/>
                </a:solidFill>
              </a:rPr>
              <a:t>Linting</a:t>
            </a:r>
            <a:r>
              <a:rPr lang="en-US" dirty="0"/>
              <a:t>: sending code through a third-party program that analyzes it and produces a detailed error report</a:t>
            </a:r>
          </a:p>
        </p:txBody>
      </p:sp>
    </p:spTree>
    <p:extLst>
      <p:ext uri="{BB962C8B-B14F-4D97-AF65-F5344CB8AC3E}">
        <p14:creationId xmlns:p14="http://schemas.microsoft.com/office/powerpoint/2010/main" val="111016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2CA-6B27-6444-BEFA-1E4086FBF2A3}"/>
              </a:ext>
            </a:extLst>
          </p:cNvPr>
          <p:cNvSpPr>
            <a:spLocks noGrp="1"/>
          </p:cNvSpPr>
          <p:nvPr>
            <p:ph type="title"/>
          </p:nvPr>
        </p:nvSpPr>
        <p:spPr/>
        <p:txBody>
          <a:bodyPr/>
          <a:lstStyle/>
          <a:p>
            <a:r>
              <a:rPr lang="en-US" dirty="0"/>
              <a:t>Introduction to Debugging (6 of 6)</a:t>
            </a:r>
          </a:p>
        </p:txBody>
      </p:sp>
      <p:pic>
        <p:nvPicPr>
          <p:cNvPr id="7" name="Picture Placeholder 6" descr="An image of Chrome Browser's console is shown. A logic error is viewed in the console. The error occurs in a alert box that displays the following message. 10 is less than 10. The sources tab is displayed in the console window. In the code displayed, an if, else code block is present which does not consider the possibility that a and b could be equal. The code runs a JavaScript function called compare Values with two equal values that causes the logical error.">
            <a:extLst>
              <a:ext uri="{FF2B5EF4-FFF2-40B4-BE49-F238E27FC236}">
                <a16:creationId xmlns:a16="http://schemas.microsoft.com/office/drawing/2014/main" id="{4CA2D7EF-C0F9-C74C-ADFA-93318A8469E1}"/>
              </a:ext>
            </a:extLst>
          </p:cNvPr>
          <p:cNvPicPr>
            <a:picLocks noGrp="1" noChangeAspect="1"/>
          </p:cNvPicPr>
          <p:nvPr>
            <p:ph type="pic" sz="quarter" idx="10"/>
          </p:nvPr>
        </p:nvPicPr>
        <p:blipFill>
          <a:blip r:embed="rId2"/>
          <a:stretch>
            <a:fillRect/>
          </a:stretch>
        </p:blipFill>
        <p:spPr>
          <a:xfrm>
            <a:off x="731519" y="1619556"/>
            <a:ext cx="10515599" cy="3575727"/>
          </a:xfrm>
        </p:spPr>
      </p:pic>
      <p:sp>
        <p:nvSpPr>
          <p:cNvPr id="4" name="Text Placeholder 3">
            <a:extLst>
              <a:ext uri="{FF2B5EF4-FFF2-40B4-BE49-F238E27FC236}">
                <a16:creationId xmlns:a16="http://schemas.microsoft.com/office/drawing/2014/main" id="{520E762A-20AB-E64A-8182-F47B5FEA80DB}"/>
              </a:ext>
            </a:extLst>
          </p:cNvPr>
          <p:cNvSpPr>
            <a:spLocks noGrp="1"/>
          </p:cNvSpPr>
          <p:nvPr>
            <p:ph type="body" sz="quarter" idx="11"/>
          </p:nvPr>
        </p:nvSpPr>
        <p:spPr>
          <a:xfrm>
            <a:off x="7478972" y="5206715"/>
            <a:ext cx="3976406" cy="672105"/>
          </a:xfrm>
        </p:spPr>
        <p:txBody>
          <a:bodyPr/>
          <a:lstStyle/>
          <a:p>
            <a:r>
              <a:rPr lang="en-US" dirty="0"/>
              <a:t>Figure 4-3 Logic error viewed in the Chrome browser console</a:t>
            </a:r>
          </a:p>
        </p:txBody>
      </p:sp>
    </p:spTree>
    <p:extLst>
      <p:ext uri="{BB962C8B-B14F-4D97-AF65-F5344CB8AC3E}">
        <p14:creationId xmlns:p14="http://schemas.microsoft.com/office/powerpoint/2010/main" val="108445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(1 of 5)</a:t>
            </a:r>
          </a:p>
        </p:txBody>
      </p:sp>
      <p:pic>
        <p:nvPicPr>
          <p:cNvPr id="6" name="Picture Placeholder 5" descr="The webpage of Tuba Farm Equipment. The webpage has the name, &quot;Tuba Farm Equipment&quot; displayed on the top. The following tabs are displayed under the heading. Home. History. Products. Selectors. Contact. Weather. The Tractor Selector page is displayed under the tabs that has a form with a series of questions. Each time a user changes or selects an input element in the questions, the program checks if all fields are completed. The program uses a series of decision-making statements to decide on a recommendation and generate an appropriate description text that is displayed in the side panel based on the user input in the form. If a user entry isn't appropriate for a field (such as letters in a number field), an explanation of how to correct the error appears in the side panel. The program generates instructions for correction if a user entry isn't appropriate for a field (such as letters in a number field).">
            <a:extLst>
              <a:ext uri="{FF2B5EF4-FFF2-40B4-BE49-F238E27FC236}">
                <a16:creationId xmlns:a16="http://schemas.microsoft.com/office/drawing/2014/main" id="{6F355C0D-C278-1C49-9CB1-E481D94592B7}"/>
              </a:ext>
            </a:extLst>
          </p:cNvPr>
          <p:cNvPicPr>
            <a:picLocks noGrp="1" noChangeAspect="1"/>
          </p:cNvPicPr>
          <p:nvPr>
            <p:ph type="pic" sz="quarter" idx="10"/>
          </p:nvPr>
        </p:nvPicPr>
        <p:blipFill>
          <a:blip r:embed="rId2"/>
          <a:stretch>
            <a:fillRect/>
          </a:stretch>
        </p:blipFill>
        <p:spPr>
          <a:xfrm>
            <a:off x="733118" y="1618487"/>
            <a:ext cx="4652172" cy="4573765"/>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p:txBody>
          <a:bodyPr/>
          <a:lstStyle/>
          <a:p>
            <a:r>
              <a:rPr lang="en-US" dirty="0"/>
              <a:t>Figure 4-4 Tuba Farm Equipment page</a:t>
            </a:r>
          </a:p>
        </p:txBody>
      </p:sp>
    </p:spTree>
    <p:extLst>
      <p:ext uri="{BB962C8B-B14F-4D97-AF65-F5344CB8AC3E}">
        <p14:creationId xmlns:p14="http://schemas.microsoft.com/office/powerpoint/2010/main" val="4112670099"/>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2619</Words>
  <Application>Microsoft Office PowerPoint</Application>
  <PresentationFormat>Widescreen</PresentationFormat>
  <Paragraphs>191</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vt:lpstr>
      <vt:lpstr>Calibri</vt:lpstr>
      <vt:lpstr>Courier New</vt:lpstr>
      <vt:lpstr>Helvetica</vt:lpstr>
      <vt:lpstr>Open Sans</vt:lpstr>
      <vt:lpstr>Summer Font</vt:lpstr>
      <vt:lpstr>Office Theme</vt:lpstr>
      <vt:lpstr>JavaScript for Web Warriors, 7e  Chapter 4: Debugging and Error Handling</vt:lpstr>
      <vt:lpstr>Chapter Objectives </vt:lpstr>
      <vt:lpstr>Introduction to Debugging (1 of 6)</vt:lpstr>
      <vt:lpstr>Introduction to Debugging (2 of 6)</vt:lpstr>
      <vt:lpstr>Introduction to Debugging (3 of 6)</vt:lpstr>
      <vt:lpstr>Introduction to Debugging (4 of 6)</vt:lpstr>
      <vt:lpstr>Introduction to Debugging (5 of 6)</vt:lpstr>
      <vt:lpstr>Introduction to Debugging (6 of 6)</vt:lpstr>
      <vt:lpstr>Starting Debugging with the Browser Console  (1 of 5)</vt:lpstr>
      <vt:lpstr>Starting Debugging with the Browser Console  (2 of 5)</vt:lpstr>
      <vt:lpstr>Starting Debugging with the Browser Console  (3 of 5)</vt:lpstr>
      <vt:lpstr>Starting Debugging with the Browser Console  (4 of 5)</vt:lpstr>
      <vt:lpstr>Starting Debugging with the Browser Console  (5 of 5)</vt:lpstr>
      <vt:lpstr>Running JavaScript in Strict Mode (1 of 2)</vt:lpstr>
      <vt:lpstr>Running JavaScript in Strict Mode (2 of 2)</vt:lpstr>
      <vt:lpstr>Tracing Errors to Their Source (1 of 10)</vt:lpstr>
      <vt:lpstr>Tracing Errors to Their Source (2 of 10)</vt:lpstr>
      <vt:lpstr>Tracing Errors to Their Source (3 of 10)</vt:lpstr>
      <vt:lpstr>Tracing Errors to Their Source (4 of 10)</vt:lpstr>
      <vt:lpstr>Tracing Errors to Their Source (5 of 10)</vt:lpstr>
      <vt:lpstr>Tracing Errors to Their Source (6 of 10)</vt:lpstr>
      <vt:lpstr>Tracing Errors to Their Source (7 of 10)</vt:lpstr>
      <vt:lpstr>Tracing Errors to Their Source (8 of 10)</vt:lpstr>
      <vt:lpstr>Tracing Errors to Their Source (9 of 10)</vt:lpstr>
      <vt:lpstr>Tracing Errors to Their Source (10 of 10)</vt:lpstr>
      <vt:lpstr>Tracking Program Flow with Debugging Tools (1 of 11)</vt:lpstr>
      <vt:lpstr>Tracking Program Flow with Debugging Tools (2 of 11)</vt:lpstr>
      <vt:lpstr>Tracking Program Flow with Debugging Tools (3 of 11)</vt:lpstr>
      <vt:lpstr>Tracking Program Flow with Debugging Tools (4 of 11)</vt:lpstr>
      <vt:lpstr>Tracking Program Flow with Debugging Tools (5 of 11)</vt:lpstr>
      <vt:lpstr>Tracking Program Flow with Debugging Tools (6 of 11)</vt:lpstr>
      <vt:lpstr>Tracking Program Flow with Debugging Tools (7 of 11)</vt:lpstr>
      <vt:lpstr>Tracking Program Flow with Debugging Tools (8 of 11)</vt:lpstr>
      <vt:lpstr>Tracking Program Flow with Debugging Tools (9 of 11)</vt:lpstr>
      <vt:lpstr>Tracking Program Flow with Debugging Tools (10 of 11)</vt:lpstr>
      <vt:lpstr>Tracking Program Flow with Debugging Tools (11 of 11)</vt:lpstr>
      <vt:lpstr>Managing Errors (1 of 10)</vt:lpstr>
      <vt:lpstr>Managing Errors (2 of 10)</vt:lpstr>
      <vt:lpstr>Managing Errors (3 of 10)</vt:lpstr>
      <vt:lpstr>Managing Errors (4 of 10)</vt:lpstr>
      <vt:lpstr>Managing Errors (5 of 10)</vt:lpstr>
      <vt:lpstr>Managing Errors (6 of 10)</vt:lpstr>
      <vt:lpstr>Managing Errors (7 of 10)</vt:lpstr>
      <vt:lpstr>Managing Errors (8 of 10)</vt:lpstr>
      <vt:lpstr>Managing Errors (9 of 10)</vt:lpstr>
      <vt:lpstr>Managing Errors (10 of 10)</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2021-06-16T16:01:19Z</dcterms:created>
  <dcterms:modified xsi:type="dcterms:W3CDTF">2023-05-07T23:01:59Z</dcterms:modified>
</cp:coreProperties>
</file>